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94" r:id="rId20"/>
    <p:sldId id="29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274" autoAdjust="0"/>
  </p:normalViewPr>
  <p:slideViewPr>
    <p:cSldViewPr snapToGrid="0">
      <p:cViewPr varScale="1">
        <p:scale>
          <a:sx n="110" d="100"/>
          <a:sy n="110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smtClean="0"/>
              <a:t>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05370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9352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7A6D1528-DC7B-4262-B33E-B6F9B92002F8}"/>
              </a:ext>
            </a:extLst>
          </p:cNvPr>
          <p:cNvSpPr>
            <a:spLocks noGrp="1"/>
          </p:cNvSpPr>
          <p:nvPr/>
        </p:nvSpPr>
        <p:spPr>
          <a:xfrm>
            <a:off x="5791200" y="22098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C6C6B108-10F5-42C4-9B4B-AADD101BC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F134AB02-B2DD-4794-87D5-B7A522C89F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rule">
            <a:extLst>
              <a:ext uri="{FF2B5EF4-FFF2-40B4-BE49-F238E27FC236}">
                <a16:creationId xmlns:a16="http://schemas.microsoft.com/office/drawing/2014/main" id="{37B5AA52-A9B8-4155-A0DE-DF1448601433}"/>
              </a:ext>
            </a:extLst>
          </p:cNvPr>
          <p:cNvSpPr>
            <a:spLocks noGrp="1"/>
          </p:cNvSpPr>
          <p:nvPr/>
        </p:nvSpPr>
        <p:spPr>
          <a:xfrm>
            <a:off x="5791200" y="24765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Section title">
            <a:extLst>
              <a:ext uri="{FF2B5EF4-FFF2-40B4-BE49-F238E27FC236}">
                <a16:creationId xmlns:a16="http://schemas.microsoft.com/office/drawing/2014/main" id="{DA83DF6F-76E5-4279-822F-33AFCD989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908CAC0F-0A6E-458F-B032-66C45ABD5DA8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CEAFBE9-2865-49D5-817E-37D65715F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Body">
            <a:extLst>
              <a:ext uri="{FF2B5EF4-FFF2-40B4-BE49-F238E27FC236}">
                <a16:creationId xmlns:a16="http://schemas.microsoft.com/office/drawing/2014/main" id="{B6341FF9-B965-4B71-A34C-01B1C7E85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cent rule">
            <a:extLst>
              <a:ext uri="{FF2B5EF4-FFF2-40B4-BE49-F238E27FC236}">
                <a16:creationId xmlns:a16="http://schemas.microsoft.com/office/drawing/2014/main" id="{F4BCA40A-F8EF-4AB7-BAFF-92B7DF5CB6A9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73BE8FF6-9AA7-473B-98B1-6DDAC6DCA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EB34FC7D-CC2E-4358-9F19-DA850BF053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4" name="Right column">
            <a:extLst>
              <a:ext uri="{FF2B5EF4-FFF2-40B4-BE49-F238E27FC236}">
                <a16:creationId xmlns:a16="http://schemas.microsoft.com/office/drawing/2014/main" id="{A1BC3885-CFEB-4EDB-85A0-07BC68F01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99A03760-8A4A-4CB8-8FB7-F024ECCCD40C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55CEDF68-5803-42BB-BB0F-6992F8BC2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B23DF8C9-627E-4BA1-B46D-E34F406BB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E07167F-2ADD-44CF-9375-F43946C8621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A4B46C4-BDB6-4873-AB2D-82D13DE12CEA}"/>
              </a:ext>
            </a:extLst>
          </p:cNvPr>
          <p:cNvSpPr>
            <a:spLocks noGrp="1"/>
          </p:cNvSpPr>
          <p:nvPr/>
        </p:nvSpPr>
        <p:spPr>
          <a:xfrm>
            <a:off x="7524750" y="0"/>
            <a:ext cx="4667250" cy="6858000"/>
          </a:xfrm>
          <a:prstGeom prst="rect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FC3A14D2-70BA-433C-BB80-56B76C8D2C67}"/>
              </a:ext>
            </a:extLst>
          </p:cNvPr>
          <p:cNvSpPr>
            <a:spLocks noGrp="1"/>
          </p:cNvSpPr>
          <p:nvPr/>
        </p:nvSpPr>
        <p:spPr>
          <a:xfrm>
            <a:off x="7810500" y="1143000"/>
            <a:ext cx="876300" cy="876300"/>
          </a:xfrm>
          <a:prstGeom prst="ellipse">
            <a:avLst/>
          </a:prstGeom>
          <a:solidFill>
            <a:srgbClr val="A7ADB2"/>
          </a:solidFill>
          <a:ln w="0">
            <a:noFill/>
          </a:ln>
        </p:spPr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BF5BDF8C-017B-45D7-B465-36102B87579D}"/>
              </a:ext>
            </a:extLst>
          </p:cNvPr>
          <p:cNvSpPr>
            <a:spLocks noGrp="1"/>
          </p:cNvSpPr>
          <p:nvPr/>
        </p:nvSpPr>
        <p:spPr>
          <a:xfrm>
            <a:off x="9096375" y="1143000"/>
            <a:ext cx="876300" cy="8763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4E9B1C4D-0370-4D6A-A2A4-400C76610D39}"/>
              </a:ext>
            </a:extLst>
          </p:cNvPr>
          <p:cNvSpPr>
            <a:spLocks noGrp="1"/>
          </p:cNvSpPr>
          <p:nvPr/>
        </p:nvSpPr>
        <p:spPr>
          <a:xfrm>
            <a:off x="10382250" y="1143000"/>
            <a:ext cx="876300" cy="876300"/>
          </a:xfrm>
          <a:prstGeom prst="ellipse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6D2C450B-AE52-42DB-A336-D0460E3628F7}"/>
              </a:ext>
            </a:extLst>
          </p:cNvPr>
          <p:cNvSpPr>
            <a:spLocks noGrp="1"/>
          </p:cNvSpPr>
          <p:nvPr/>
        </p:nvSpPr>
        <p:spPr>
          <a:xfrm>
            <a:off x="7810500" y="2619375"/>
            <a:ext cx="876300" cy="876300"/>
          </a:xfrm>
          <a:prstGeom prst="ellipse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5292E9D-055F-4A0F-99A5-42DC25332B94}"/>
              </a:ext>
            </a:extLst>
          </p:cNvPr>
          <p:cNvSpPr>
            <a:spLocks noGrp="1"/>
          </p:cNvSpPr>
          <p:nvPr/>
        </p:nvSpPr>
        <p:spPr>
          <a:xfrm>
            <a:off x="9096375" y="2619375"/>
            <a:ext cx="876300" cy="87630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8CD68A2A-2881-451C-8C14-0E4B2E9A0529}"/>
              </a:ext>
            </a:extLst>
          </p:cNvPr>
          <p:cNvSpPr>
            <a:spLocks noGrp="1"/>
          </p:cNvSpPr>
          <p:nvPr/>
        </p:nvSpPr>
        <p:spPr>
          <a:xfrm>
            <a:off x="10382250" y="2619375"/>
            <a:ext cx="876300" cy="876300"/>
          </a:xfrm>
          <a:prstGeom prst="ellipse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A1F08050-7060-488B-B374-3EE0081A4FD1}"/>
              </a:ext>
            </a:extLst>
          </p:cNvPr>
          <p:cNvSpPr>
            <a:spLocks noGrp="1"/>
          </p:cNvSpPr>
          <p:nvPr/>
        </p:nvSpPr>
        <p:spPr>
          <a:xfrm>
            <a:off x="7953375" y="4476750"/>
            <a:ext cx="3429000" cy="762000"/>
          </a:xfrm>
          <a:prstGeom prst="roundRect">
            <a:avLst>
              <a:gd name="adj" fmla="val 10000"/>
            </a:avLst>
          </a:prstGeom>
          <a:solidFill>
            <a:srgbClr val="EAF2F5"/>
          </a:solidFill>
          <a:ln w="0">
            <a:noFill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340135F-BDD0-42E9-99ED-84DE082BCB83}"/>
              </a:ext>
            </a:extLst>
          </p:cNvPr>
          <p:cNvSpPr>
            <a:spLocks noGrp="1"/>
          </p:cNvSpPr>
          <p:nvPr/>
        </p:nvSpPr>
        <p:spPr>
          <a:xfrm>
            <a:off x="8191500" y="4648200"/>
            <a:ext cx="29527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210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 dirty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БЕТОН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7F34B0F-D301-45D7-9E2F-2435E558A11F}"/>
              </a:ext>
            </a:extLst>
          </p:cNvPr>
          <p:cNvSpPr>
            <a:spLocks noGrp="1"/>
          </p:cNvSpPr>
          <p:nvPr/>
        </p:nvSpPr>
        <p:spPr>
          <a:xfrm>
            <a:off x="685800" y="971550"/>
            <a:ext cx="61912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4203"/>
          </a:bodyPr>
          <a:lstStyle/>
          <a:p>
            <a:pPr algn="l">
              <a:defRPr sz="34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0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БЕТОНЫ И ТЕХНОЛОГИЯ БЕТОНА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3D09E8E-CF63-4556-ADF5-E2152642A59D}"/>
              </a:ext>
            </a:extLst>
          </p:cNvPr>
          <p:cNvSpPr>
            <a:spLocks noGrp="1"/>
          </p:cNvSpPr>
          <p:nvPr/>
        </p:nvSpPr>
        <p:spPr>
          <a:xfrm>
            <a:off x="685800" y="2381250"/>
            <a:ext cx="61912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Autofit/>
          </a:bodyPr>
          <a:lstStyle/>
          <a:p>
            <a:pPr algn="l">
              <a:defRPr sz="2175" b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БЕТОНДАР ЖӘНЕ БЕТОН ТЕХНОЛОГИЯСЫ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D6986AB-6CAC-4B55-8686-CE816D24EA4F}"/>
              </a:ext>
            </a:extLst>
          </p:cNvPr>
          <p:cNvSpPr>
            <a:spLocks noGrp="1"/>
          </p:cNvSpPr>
          <p:nvPr/>
        </p:nvSpPr>
        <p:spPr>
          <a:xfrm>
            <a:off x="685800" y="3857625"/>
            <a:ext cx="581025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725" b="0">
                <a:solidFill>
                  <a:srgbClr val="D5E2E9"/>
                </a:solidFill>
                <a:latin typeface="Bitstream Charter"/>
                <a:ea typeface="Bitstream Charter"/>
                <a:cs typeface="Bitstream Charter"/>
              </a:defRPr>
            </a:pPr>
            <a:endParaRPr sz="1725" b="0" dirty="0">
              <a:solidFill>
                <a:srgbClr val="D5E2E9"/>
              </a:solidFill>
              <a:latin typeface="Bitstream Charter"/>
              <a:ea typeface="Bitstream Charter"/>
              <a:cs typeface="Bitstream Charter"/>
            </a:endParaRPr>
          </a:p>
        </p:txBody>
      </p:sp>
    </p:spTree>
    <p:extLst>
      <p:ext uri="{BB962C8B-B14F-4D97-AF65-F5344CB8AC3E}">
        <p14:creationId xmlns:p14="http://schemas.microsoft.com/office/powerpoint/2010/main" val="755664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0036BC7-C85F-489D-8F5C-F6E8C73D447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D830342-C455-4485-BF00-F78019AB9110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Введение / Кіріспе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B1840BF-3E13-48D8-A785-F5B4C58489F0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85D831A-2D8D-4F6D-A3BA-6DAF006DDC98}"/>
              </a:ext>
            </a:extLst>
          </p:cNvPr>
          <p:cNvSpPr>
            <a:spLocks noGrp="1"/>
          </p:cNvSpPr>
          <p:nvPr/>
        </p:nvSpPr>
        <p:spPr>
          <a:xfrm>
            <a:off x="552450" y="298581"/>
            <a:ext cx="10668000" cy="672969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1600" b="1" dirty="0" smtClean="0">
                <a:solidFill>
                  <a:srgbClr val="176B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tstream Charter"/>
                <a:ea typeface="Bitstream Charter"/>
                <a:cs typeface="Bitstream Charter"/>
              </a:rPr>
              <a:t>С</a:t>
            </a:r>
            <a:r>
              <a:rPr sz="1600" b="1" dirty="0" err="1" smtClean="0">
                <a:solidFill>
                  <a:srgbClr val="176B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Bitstream Charter"/>
                <a:cs typeface="Bitstream Charter"/>
              </a:rPr>
              <a:t>абақтың</a:t>
            </a:r>
            <a:r>
              <a:rPr lang="kk-KZ" sz="1600" b="1" dirty="0" smtClean="0">
                <a:solidFill>
                  <a:srgbClr val="176B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tstream Charter"/>
                <a:ea typeface="Bitstream Charter"/>
                <a:cs typeface="Bitstream Charter"/>
              </a:rPr>
              <a:t> </a:t>
            </a:r>
            <a:r>
              <a:rPr sz="1600" b="1" dirty="0" smtClean="0">
                <a:solidFill>
                  <a:srgbClr val="176B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Bitstream Charter"/>
                <a:cs typeface="Bitstream Charter"/>
              </a:rPr>
              <a:t> </a:t>
            </a:r>
            <a:r>
              <a:rPr sz="1600" b="1" dirty="0" err="1">
                <a:solidFill>
                  <a:srgbClr val="176B8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  <a:ea typeface="Bitstream Charter"/>
                <a:cs typeface="Bitstream Charter"/>
              </a:rPr>
              <a:t>мазмұны</a:t>
            </a:r>
            <a:endParaRPr sz="1600" b="1" dirty="0">
              <a:solidFill>
                <a:srgbClr val="176B8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BDF991E-0B54-44F7-9E0B-05B00BEA8EE3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1276482-F122-457B-B5BB-13550DAD5106}"/>
              </a:ext>
            </a:extLst>
          </p:cNvPr>
          <p:cNvSpPr>
            <a:spLocks noGrp="1"/>
          </p:cNvSpPr>
          <p:nvPr/>
        </p:nvSpPr>
        <p:spPr>
          <a:xfrm>
            <a:off x="723900" y="1762125"/>
            <a:ext cx="609600" cy="609600"/>
          </a:xfrm>
          <a:prstGeom prst="ellipse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F37EBFA-D94D-455B-8194-64750DD22164}"/>
              </a:ext>
            </a:extLst>
          </p:cNvPr>
          <p:cNvSpPr>
            <a:spLocks noGrp="1"/>
          </p:cNvSpPr>
          <p:nvPr/>
        </p:nvSpPr>
        <p:spPr>
          <a:xfrm>
            <a:off x="723900" y="1762125"/>
            <a:ext cx="6096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326E6E7-3740-4136-8A1C-F3C731571079}"/>
              </a:ext>
            </a:extLst>
          </p:cNvPr>
          <p:cNvSpPr>
            <a:spLocks noGrp="1"/>
          </p:cNvSpPr>
          <p:nvPr/>
        </p:nvSpPr>
        <p:spPr>
          <a:xfrm>
            <a:off x="1619250" y="2066925"/>
            <a:ext cx="4000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7778"/>
          </a:bodyPr>
          <a:lstStyle/>
          <a:p>
            <a:pPr algn="l">
              <a:defRPr sz="180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110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8A1F837-AEDA-4151-87D3-8B498A17C1B8}"/>
              </a:ext>
            </a:extLst>
          </p:cNvPr>
          <p:cNvSpPr>
            <a:spLocks noGrp="1"/>
          </p:cNvSpPr>
          <p:nvPr/>
        </p:nvSpPr>
        <p:spPr>
          <a:xfrm>
            <a:off x="1721886" y="1876425"/>
            <a:ext cx="40005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Autofit/>
          </a:bodyPr>
          <a:lstStyle/>
          <a:p>
            <a:pPr algn="l">
              <a:defRPr sz="1425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Құрамы</a:t>
            </a:r>
            <a:r>
              <a:rPr sz="1600" b="1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0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sz="1600" b="1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0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жіктелуі</a:t>
            </a:r>
            <a:endParaRPr sz="1600" b="1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F54BCA1-917B-48D8-A836-510489664FBA}"/>
              </a:ext>
            </a:extLst>
          </p:cNvPr>
          <p:cNvSpPr>
            <a:spLocks noGrp="1"/>
          </p:cNvSpPr>
          <p:nvPr/>
        </p:nvSpPr>
        <p:spPr>
          <a:xfrm>
            <a:off x="6096000" y="2028825"/>
            <a:ext cx="4476750" cy="38100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60A4CA06-FD95-47D3-BC92-F40826F0B526}"/>
              </a:ext>
            </a:extLst>
          </p:cNvPr>
          <p:cNvSpPr>
            <a:spLocks noGrp="1"/>
          </p:cNvSpPr>
          <p:nvPr/>
        </p:nvSpPr>
        <p:spPr>
          <a:xfrm>
            <a:off x="723900" y="3143250"/>
            <a:ext cx="609600" cy="609600"/>
          </a:xfrm>
          <a:prstGeom prst="ellipse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87098DC-6EA9-4F48-8679-B6582D5FE69D}"/>
              </a:ext>
            </a:extLst>
          </p:cNvPr>
          <p:cNvSpPr>
            <a:spLocks noGrp="1"/>
          </p:cNvSpPr>
          <p:nvPr/>
        </p:nvSpPr>
        <p:spPr>
          <a:xfrm>
            <a:off x="723900" y="3143250"/>
            <a:ext cx="6096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3A99E0E-FF92-460F-AF52-780E62628081}"/>
              </a:ext>
            </a:extLst>
          </p:cNvPr>
          <p:cNvSpPr>
            <a:spLocks noGrp="1"/>
          </p:cNvSpPr>
          <p:nvPr/>
        </p:nvSpPr>
        <p:spPr>
          <a:xfrm>
            <a:off x="1619250" y="3257550"/>
            <a:ext cx="4000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Autofit/>
          </a:bodyPr>
          <a:lstStyle/>
          <a:p>
            <a:pPr algn="l">
              <a:defRPr sz="1425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Құрам</a:t>
            </a:r>
            <a:r>
              <a:rPr sz="1600" b="1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0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sz="1600" b="1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0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технология</a:t>
            </a:r>
            <a:endParaRPr sz="1600" b="1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83DDDB2-04A0-4BBE-8CF1-59AA57D463F0}"/>
              </a:ext>
            </a:extLst>
          </p:cNvPr>
          <p:cNvSpPr>
            <a:spLocks noGrp="1"/>
          </p:cNvSpPr>
          <p:nvPr/>
        </p:nvSpPr>
        <p:spPr>
          <a:xfrm>
            <a:off x="6096000" y="3409950"/>
            <a:ext cx="4476750" cy="381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0FA8AF81-79F8-452C-B1F1-CE1EA663EEBE}"/>
              </a:ext>
            </a:extLst>
          </p:cNvPr>
          <p:cNvSpPr>
            <a:spLocks noGrp="1"/>
          </p:cNvSpPr>
          <p:nvPr/>
        </p:nvSpPr>
        <p:spPr>
          <a:xfrm>
            <a:off x="723900" y="4524375"/>
            <a:ext cx="609600" cy="609600"/>
          </a:xfrm>
          <a:prstGeom prst="ellipse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D5B9830-36F2-4D7E-B280-F58549F99B63}"/>
              </a:ext>
            </a:extLst>
          </p:cNvPr>
          <p:cNvSpPr>
            <a:spLocks noGrp="1"/>
          </p:cNvSpPr>
          <p:nvPr/>
        </p:nvSpPr>
        <p:spPr>
          <a:xfrm>
            <a:off x="723900" y="4524375"/>
            <a:ext cx="6096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C15AAC7-D1CA-4665-98A8-FEBAAC6513F7}"/>
              </a:ext>
            </a:extLst>
          </p:cNvPr>
          <p:cNvSpPr>
            <a:spLocks noGrp="1"/>
          </p:cNvSpPr>
          <p:nvPr/>
        </p:nvSpPr>
        <p:spPr>
          <a:xfrm>
            <a:off x="1619250" y="4638675"/>
            <a:ext cx="4000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Autofit/>
          </a:bodyPr>
          <a:lstStyle/>
          <a:p>
            <a:pPr algn="l">
              <a:defRPr sz="1425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Жеңіл</a:t>
            </a:r>
            <a:r>
              <a:rPr sz="1600" b="1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0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sz="1600" b="1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0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арнайы</a:t>
            </a:r>
            <a:r>
              <a:rPr sz="1600" b="1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0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бетондар</a:t>
            </a:r>
            <a:endParaRPr sz="1600" b="1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2E736D1-B620-4F98-8337-9D81104DA27B}"/>
              </a:ext>
            </a:extLst>
          </p:cNvPr>
          <p:cNvSpPr>
            <a:spLocks noGrp="1"/>
          </p:cNvSpPr>
          <p:nvPr/>
        </p:nvSpPr>
        <p:spPr>
          <a:xfrm>
            <a:off x="6096000" y="4791075"/>
            <a:ext cx="4476750" cy="38100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</p:spTree>
    <p:extLst>
      <p:ext uri="{BB962C8B-B14F-4D97-AF65-F5344CB8AC3E}">
        <p14:creationId xmlns:p14="http://schemas.microsoft.com/office/powerpoint/2010/main" val="622216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24433B-C4CB-48C3-85E6-3CE3465E4CA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386490-D241-4401-A06B-0AEBCE1911BB}"/>
              </a:ext>
            </a:extLst>
          </p:cNvPr>
          <p:cNvSpPr>
            <a:spLocks noGrp="1"/>
          </p:cNvSpPr>
          <p:nvPr/>
        </p:nvSpPr>
        <p:spPr>
          <a:xfrm>
            <a:off x="704850" y="857250"/>
            <a:ext cx="4095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1" dirty="0">
              <a:solidFill>
                <a:srgbClr val="64CCC5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0EB5D30-A5D7-4043-840F-1269B7D06B7D}"/>
              </a:ext>
            </a:extLst>
          </p:cNvPr>
          <p:cNvSpPr>
            <a:spLocks noGrp="1"/>
          </p:cNvSpPr>
          <p:nvPr/>
        </p:nvSpPr>
        <p:spPr>
          <a:xfrm>
            <a:off x="704850" y="2571750"/>
            <a:ext cx="1000125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2250" b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Бетондар: құрамы, жіктелуі және жол бетоны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F92F727-DA90-489E-9BF0-A1192A8007EB}"/>
              </a:ext>
            </a:extLst>
          </p:cNvPr>
          <p:cNvSpPr>
            <a:spLocks noGrp="1"/>
          </p:cNvSpPr>
          <p:nvPr/>
        </p:nvSpPr>
        <p:spPr>
          <a:xfrm>
            <a:off x="704850" y="3952875"/>
            <a:ext cx="89535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650" b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dirty="0" err="1" smtClean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Компоненттерден</a:t>
            </a:r>
            <a:r>
              <a:rPr sz="1650" b="0" dirty="0" smtClean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құрылым</a:t>
            </a:r>
            <a:r>
              <a:rPr sz="1650" b="0" dirty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мен</a:t>
            </a:r>
            <a:r>
              <a:rPr sz="1650" b="0" dirty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 smtClean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жабын</a:t>
            </a:r>
            <a:r>
              <a:rPr lang="kk-KZ" sz="1650" b="0" dirty="0" smtClean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ретіндегі</a:t>
            </a:r>
            <a:r>
              <a:rPr sz="1650" b="0" dirty="0" smtClean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жұмысына</a:t>
            </a:r>
            <a:r>
              <a:rPr sz="1650" b="0" dirty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дейін</a:t>
            </a:r>
            <a:endParaRPr sz="1650" b="0" dirty="0">
              <a:solidFill>
                <a:srgbClr val="C7D8E2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D20F612-CEDF-4FD3-9B4E-97E153A5FB7B}"/>
              </a:ext>
            </a:extLst>
          </p:cNvPr>
          <p:cNvSpPr>
            <a:spLocks noGrp="1"/>
          </p:cNvSpPr>
          <p:nvPr/>
        </p:nvSpPr>
        <p:spPr>
          <a:xfrm>
            <a:off x="10668000" y="5905500"/>
            <a:ext cx="857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21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766081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5C0D32C-9336-4497-BA98-304DDC80E27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278CEB-7835-4854-8005-6B827D2E6653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DCB4AA5-C207-4482-A743-266CA103181A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E8B258-AAEF-4A43-BDE8-BEC9116DE828}"/>
              </a:ext>
            </a:extLst>
          </p:cNvPr>
          <p:cNvSpPr>
            <a:spLocks noGrp="1"/>
          </p:cNvSpPr>
          <p:nvPr/>
        </p:nvSpPr>
        <p:spPr>
          <a:xfrm>
            <a:off x="552450" y="676275"/>
            <a:ext cx="106680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16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Бетон және бетон қоспасы</a:t>
            </a:r>
            <a:endParaRPr lang="ru-RU" sz="1600" b="1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B8D8276-D777-4663-AB79-3EBA4D2E334D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B7A8C7F-9ACB-4B82-87D8-82AFD16A4ECC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DC280BF-EFBA-4861-9B73-1012B2638782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48BF9EC-EC93-4320-83A3-E77B88C89131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Бетонная смесь находится до начала устойчивого твердения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 представляет затвердевший композиционный материал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Свойства смеси определяют возможность укладки и уплотнения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Свойства бетона определяют работу конструкции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AEDBC91-1B03-4055-A96B-B8BC9A1A90F8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 қоспасы тұрақты қатаю басталғанға дейінгі күй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 қатайған композициялық материал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Қоспа қасиеттері төсеу мен тығыздауды анықтайды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 қасиеттері конструкция жұмысын анықтайды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ECF8681-6977-4EA1-A1D8-C8F5EEFB188B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C288AF66-57AE-45DA-87A1-12BA22F2B3F9}"/>
              </a:ext>
            </a:extLst>
          </p:cNvPr>
          <p:cNvSpPr>
            <a:spLocks noGrp="1"/>
          </p:cNvSpPr>
          <p:nvPr/>
        </p:nvSpPr>
        <p:spPr>
          <a:xfrm>
            <a:off x="7000875" y="4762500"/>
            <a:ext cx="1225550" cy="590550"/>
          </a:xfrm>
          <a:prstGeom prst="roundRect">
            <a:avLst>
              <a:gd name="adj" fmla="val 12903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FB77081-3972-4556-91C1-811D90C530D6}"/>
              </a:ext>
            </a:extLst>
          </p:cNvPr>
          <p:cNvSpPr>
            <a:spLocks noGrp="1"/>
          </p:cNvSpPr>
          <p:nvPr/>
        </p:nvSpPr>
        <p:spPr>
          <a:xfrm>
            <a:off x="7048500" y="4829175"/>
            <a:ext cx="11303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СМЕСЬ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ҚОСПА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FBC40BEE-57E8-49E1-9484-B9E1CF3BE164}"/>
              </a:ext>
            </a:extLst>
          </p:cNvPr>
          <p:cNvSpPr>
            <a:spLocks noGrp="1"/>
          </p:cNvSpPr>
          <p:nvPr/>
        </p:nvSpPr>
        <p:spPr>
          <a:xfrm>
            <a:off x="8245475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23FF12BE-5EA8-4A02-B01A-182ABEAB8737}"/>
              </a:ext>
            </a:extLst>
          </p:cNvPr>
          <p:cNvSpPr>
            <a:spLocks noGrp="1"/>
          </p:cNvSpPr>
          <p:nvPr/>
        </p:nvSpPr>
        <p:spPr>
          <a:xfrm>
            <a:off x="8340725" y="4762500"/>
            <a:ext cx="1225550" cy="590550"/>
          </a:xfrm>
          <a:prstGeom prst="roundRect">
            <a:avLst>
              <a:gd name="adj" fmla="val 12903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0A73DD9-191C-4A2F-B050-29A315E41F9C}"/>
              </a:ext>
            </a:extLst>
          </p:cNvPr>
          <p:cNvSpPr>
            <a:spLocks noGrp="1"/>
          </p:cNvSpPr>
          <p:nvPr/>
        </p:nvSpPr>
        <p:spPr>
          <a:xfrm>
            <a:off x="8388350" y="4829175"/>
            <a:ext cx="11303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86043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ФОРМОВАНИЕ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ҚАЛЫПТАУ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223D7EC8-A849-4E1E-8C74-8EF0DA50B362}"/>
              </a:ext>
            </a:extLst>
          </p:cNvPr>
          <p:cNvSpPr>
            <a:spLocks noGrp="1"/>
          </p:cNvSpPr>
          <p:nvPr/>
        </p:nvSpPr>
        <p:spPr>
          <a:xfrm>
            <a:off x="9585325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91C1447C-19B5-4FEB-A6C5-C56381A78010}"/>
              </a:ext>
            </a:extLst>
          </p:cNvPr>
          <p:cNvSpPr>
            <a:spLocks noGrp="1"/>
          </p:cNvSpPr>
          <p:nvPr/>
        </p:nvSpPr>
        <p:spPr>
          <a:xfrm>
            <a:off x="9680575" y="4762500"/>
            <a:ext cx="1225550" cy="590550"/>
          </a:xfrm>
          <a:prstGeom prst="roundRect">
            <a:avLst>
              <a:gd name="adj" fmla="val 12903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EFA97442-7D76-4E90-92A9-C1D9D48CF162}"/>
              </a:ext>
            </a:extLst>
          </p:cNvPr>
          <p:cNvSpPr>
            <a:spLocks noGrp="1"/>
          </p:cNvSpPr>
          <p:nvPr/>
        </p:nvSpPr>
        <p:spPr>
          <a:xfrm>
            <a:off x="9728200" y="4829175"/>
            <a:ext cx="11303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БЕТОН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БЕТОН</a:t>
            </a:r>
          </a:p>
        </p:txBody>
      </p:sp>
    </p:spTree>
    <p:extLst>
      <p:ext uri="{BB962C8B-B14F-4D97-AF65-F5344CB8AC3E}">
        <p14:creationId xmlns:p14="http://schemas.microsoft.com/office/powerpoint/2010/main" val="1611083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B5B93439-81AC-4972-BD50-77A8153C58C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0E0FEFE-F9AC-4634-A059-ED1C8A247E34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9AB170A-DFEE-484C-BA8B-9D5B4E4F508D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65306FB-83C1-4120-9B0B-7BFFEE11B380}"/>
              </a:ext>
            </a:extLst>
          </p:cNvPr>
          <p:cNvSpPr>
            <a:spLocks noGrp="1"/>
          </p:cNvSpPr>
          <p:nvPr/>
        </p:nvSpPr>
        <p:spPr>
          <a:xfrm>
            <a:off x="552450" y="181558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Бетон компоненттері</a:t>
            </a:r>
            <a:endParaRPr lang="ru-RU" sz="2800" b="1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A274CFF-2467-4E9C-A435-6D8E3A9C3544}"/>
              </a:ext>
            </a:extLst>
          </p:cNvPr>
          <p:cNvSpPr>
            <a:spLocks noGrp="1"/>
          </p:cNvSpPr>
          <p:nvPr/>
        </p:nvSpPr>
        <p:spPr>
          <a:xfrm>
            <a:off x="590550" y="609600"/>
            <a:ext cx="106299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600" b="1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DC60965-21BA-40F2-9CC0-6F8DBDD872DA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C3A4B14-2342-40C9-B019-1817E0CC29B3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1A1F226-34F5-4715-8B1C-83772ECE21F4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EF1B3E3-DC0E-4489-AFAE-CE3605500DA3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Цемент и вода образуют цементное тесто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Песок и крупный заполнитель формируют минеральный скелет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Добавки регулируют свойства смеси и бетона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Воздух и поры влияют на плотность и долговечность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AB3F28F-9DB6-4699-813C-1370F928CA4B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Цемент пен су цемент қамырын түзеді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Құм мен ірі толтырғыш минералдық қаңқа құрады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Қоспалар бетон қоспасы мен бетон қасиеттерін реттейді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Ауа мен кеуектер тығыздық пен ұзақ мерзімділікке әсер етеді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A42224D-3296-4CC6-BAE3-AA585B38FBC6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E01B076F-B43A-4FF5-85DF-35FF499CCD1B}"/>
              </a:ext>
            </a:extLst>
          </p:cNvPr>
          <p:cNvSpPr>
            <a:spLocks noGrp="1"/>
          </p:cNvSpPr>
          <p:nvPr/>
        </p:nvSpPr>
        <p:spPr>
          <a:xfrm>
            <a:off x="7191375" y="2000250"/>
            <a:ext cx="838200" cy="838200"/>
          </a:xfrm>
          <a:prstGeom prst="ellipse">
            <a:avLst/>
          </a:prstGeom>
          <a:solidFill>
            <a:srgbClr val="A7ADB2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29EC09D-7D26-4258-854A-3523D42EBE92}"/>
              </a:ext>
            </a:extLst>
          </p:cNvPr>
          <p:cNvSpPr>
            <a:spLocks noGrp="1"/>
          </p:cNvSpPr>
          <p:nvPr/>
        </p:nvSpPr>
        <p:spPr>
          <a:xfrm>
            <a:off x="7191375" y="2219325"/>
            <a:ext cx="8382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ЦЕМЕНТ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373B7842-0BCF-4D4F-B3A3-04418C288FB1}"/>
              </a:ext>
            </a:extLst>
          </p:cNvPr>
          <p:cNvSpPr>
            <a:spLocks noGrp="1"/>
          </p:cNvSpPr>
          <p:nvPr/>
        </p:nvSpPr>
        <p:spPr>
          <a:xfrm>
            <a:off x="8334375" y="2000250"/>
            <a:ext cx="838200" cy="838200"/>
          </a:xfrm>
          <a:prstGeom prst="ellipse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CA3E99C-5475-454A-ADB5-0EB86117ECC6}"/>
              </a:ext>
            </a:extLst>
          </p:cNvPr>
          <p:cNvSpPr>
            <a:spLocks noGrp="1"/>
          </p:cNvSpPr>
          <p:nvPr/>
        </p:nvSpPr>
        <p:spPr>
          <a:xfrm>
            <a:off x="8334375" y="2219325"/>
            <a:ext cx="8382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ВОДА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ED16E144-2E50-4DA4-B121-A8872B6CC3A7}"/>
              </a:ext>
            </a:extLst>
          </p:cNvPr>
          <p:cNvSpPr>
            <a:spLocks noGrp="1"/>
          </p:cNvSpPr>
          <p:nvPr/>
        </p:nvSpPr>
        <p:spPr>
          <a:xfrm>
            <a:off x="9477375" y="2000250"/>
            <a:ext cx="838200" cy="8382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857C553-9FB7-4593-98E8-6A67AC1A10F0}"/>
              </a:ext>
            </a:extLst>
          </p:cNvPr>
          <p:cNvSpPr>
            <a:spLocks noGrp="1"/>
          </p:cNvSpPr>
          <p:nvPr/>
        </p:nvSpPr>
        <p:spPr>
          <a:xfrm>
            <a:off x="9477375" y="2219325"/>
            <a:ext cx="8382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05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ПЕСОК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9B5ED85D-6372-410E-8935-B0FB59467871}"/>
              </a:ext>
            </a:extLst>
          </p:cNvPr>
          <p:cNvSpPr>
            <a:spLocks noGrp="1"/>
          </p:cNvSpPr>
          <p:nvPr/>
        </p:nvSpPr>
        <p:spPr>
          <a:xfrm>
            <a:off x="7191375" y="3238500"/>
            <a:ext cx="838200" cy="83820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F65DC53-F87F-48DB-BB78-DFEF3D25ABE8}"/>
              </a:ext>
            </a:extLst>
          </p:cNvPr>
          <p:cNvSpPr>
            <a:spLocks noGrp="1"/>
          </p:cNvSpPr>
          <p:nvPr/>
        </p:nvSpPr>
        <p:spPr>
          <a:xfrm>
            <a:off x="7191375" y="3457575"/>
            <a:ext cx="8382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ЩЕБЕНЬ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4407AE55-C7B2-4243-BD04-2C98C29E45A2}"/>
              </a:ext>
            </a:extLst>
          </p:cNvPr>
          <p:cNvSpPr>
            <a:spLocks noGrp="1"/>
          </p:cNvSpPr>
          <p:nvPr/>
        </p:nvSpPr>
        <p:spPr>
          <a:xfrm>
            <a:off x="8334375" y="3238500"/>
            <a:ext cx="838200" cy="838200"/>
          </a:xfrm>
          <a:prstGeom prst="ellipse">
            <a:avLst/>
          </a:prstGeom>
          <a:solidFill>
            <a:srgbClr val="438A5E"/>
          </a:solidFill>
          <a:ln w="0">
            <a:noFill/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A086A02-FE57-4A5F-A7AC-6E12B28FEAFB}"/>
              </a:ext>
            </a:extLst>
          </p:cNvPr>
          <p:cNvSpPr>
            <a:spLocks noGrp="1"/>
          </p:cNvSpPr>
          <p:nvPr/>
        </p:nvSpPr>
        <p:spPr>
          <a:xfrm>
            <a:off x="8334375" y="3457575"/>
            <a:ext cx="8382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ДОБАВКИ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6A3F964-045F-4248-AC31-508D07539E8F}"/>
              </a:ext>
            </a:extLst>
          </p:cNvPr>
          <p:cNvSpPr>
            <a:spLocks noGrp="1"/>
          </p:cNvSpPr>
          <p:nvPr/>
        </p:nvSpPr>
        <p:spPr>
          <a:xfrm>
            <a:off x="7477125" y="4667250"/>
            <a:ext cx="2857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ctr">
              <a:defRPr sz="150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dirty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КОМПОЗИТ </a:t>
            </a:r>
          </a:p>
        </p:txBody>
      </p:sp>
    </p:spTree>
    <p:extLst>
      <p:ext uri="{BB962C8B-B14F-4D97-AF65-F5344CB8AC3E}">
        <p14:creationId xmlns:p14="http://schemas.microsoft.com/office/powerpoint/2010/main" val="82045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B1328B6-9791-4098-A911-2D4A5B8D95E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6DC5543-AAC6-488E-97EB-3BB4C4A76AF1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1B8A67E-38B5-473B-9940-5943B2EC4EF6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935FD7-46F2-47DE-9C50-95BDE93BCD6D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Бетон </a:t>
            </a:r>
            <a:r>
              <a:rPr lang="ru-RU" sz="2800" dirty="0" err="1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құрылымы</a:t>
            </a:r>
            <a:r>
              <a:rPr lang="kk-KZ" sz="2550" b="1" dirty="0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/</a:t>
            </a:r>
            <a:r>
              <a:rPr sz="2550" b="1" dirty="0" err="1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Структура</a:t>
            </a:r>
            <a:r>
              <a:rPr sz="2550" b="1" dirty="0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55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бетона</a:t>
            </a: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761C9EB-413B-4205-ABD4-FF763D4D5E68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058D262-E36E-4844-92E3-846BE9C61A4A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609E925-9416-4E8C-A857-F1C4C00C587C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57998ED-1E9E-4866-AB49-3D63968D6814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E1E2DE6-7131-4E41-8043-2F67D4FE5DDE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Заполнитель образует жёсткий скелет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Цементный камень связывает зёрна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Контактная зона часто отличается повышенной пористостью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Капиллярные поры облегчают проникновение воды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CCC6D1E-0DA0-4365-91E6-180B2AB75DBA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Толтырғыш қатты қаңқа түзеді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Цемент тасы түйірлерді байланыстырады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Түйісу аймағының кеуектілігі жиі жоғары болады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Капиллярлық кеуектер судың енуін жеңілдетеді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3B6B6F6-0277-4800-AE00-9FC8443A76B5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EB681CA6-F2D5-42F6-B6E0-2CD3A3B831BC}"/>
              </a:ext>
            </a:extLst>
          </p:cNvPr>
          <p:cNvSpPr>
            <a:spLocks noGrp="1"/>
          </p:cNvSpPr>
          <p:nvPr/>
        </p:nvSpPr>
        <p:spPr>
          <a:xfrm>
            <a:off x="7286625" y="2047875"/>
            <a:ext cx="3143250" cy="2857500"/>
          </a:xfrm>
          <a:prstGeom prst="ellipse">
            <a:avLst/>
          </a:prstGeom>
          <a:solidFill>
            <a:srgbClr val="EAF2F5"/>
          </a:solidFill>
          <a:ln w="10478">
            <a:solidFill>
              <a:srgbClr val="176B87"/>
            </a:solidFill>
          </a:ln>
        </p:spPr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7905A2E8-26DF-429A-A854-093B0A10BC97}"/>
              </a:ext>
            </a:extLst>
          </p:cNvPr>
          <p:cNvSpPr>
            <a:spLocks noGrp="1"/>
          </p:cNvSpPr>
          <p:nvPr/>
        </p:nvSpPr>
        <p:spPr>
          <a:xfrm>
            <a:off x="7524750" y="2333625"/>
            <a:ext cx="361950" cy="36195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4FD07BB7-07F6-42D2-B38B-1D3F3F4DCC38}"/>
              </a:ext>
            </a:extLst>
          </p:cNvPr>
          <p:cNvSpPr>
            <a:spLocks noGrp="1"/>
          </p:cNvSpPr>
          <p:nvPr/>
        </p:nvSpPr>
        <p:spPr>
          <a:xfrm>
            <a:off x="8191500" y="2333625"/>
            <a:ext cx="438150" cy="43815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7EEAF2F0-BC92-4655-9708-074573B81E06}"/>
              </a:ext>
            </a:extLst>
          </p:cNvPr>
          <p:cNvSpPr>
            <a:spLocks noGrp="1"/>
          </p:cNvSpPr>
          <p:nvPr/>
        </p:nvSpPr>
        <p:spPr>
          <a:xfrm>
            <a:off x="8858250" y="2333625"/>
            <a:ext cx="514350" cy="51435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2EFFC6B2-5D64-4B89-9E35-924D79788F05}"/>
              </a:ext>
            </a:extLst>
          </p:cNvPr>
          <p:cNvSpPr>
            <a:spLocks noGrp="1"/>
          </p:cNvSpPr>
          <p:nvPr/>
        </p:nvSpPr>
        <p:spPr>
          <a:xfrm>
            <a:off x="9525000" y="2333625"/>
            <a:ext cx="361950" cy="36195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87CEA620-5BA2-4EF0-B51E-C572EE47660C}"/>
              </a:ext>
            </a:extLst>
          </p:cNvPr>
          <p:cNvSpPr>
            <a:spLocks noGrp="1"/>
          </p:cNvSpPr>
          <p:nvPr/>
        </p:nvSpPr>
        <p:spPr>
          <a:xfrm>
            <a:off x="7524750" y="2952750"/>
            <a:ext cx="438150" cy="43815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AF678171-7D62-4EB9-AD34-DD3A25FC2A1B}"/>
              </a:ext>
            </a:extLst>
          </p:cNvPr>
          <p:cNvSpPr>
            <a:spLocks noGrp="1"/>
          </p:cNvSpPr>
          <p:nvPr/>
        </p:nvSpPr>
        <p:spPr>
          <a:xfrm>
            <a:off x="8191500" y="2952750"/>
            <a:ext cx="514350" cy="51435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45FF9F04-0D8E-4C33-B3CB-712F91098754}"/>
              </a:ext>
            </a:extLst>
          </p:cNvPr>
          <p:cNvSpPr>
            <a:spLocks noGrp="1"/>
          </p:cNvSpPr>
          <p:nvPr/>
        </p:nvSpPr>
        <p:spPr>
          <a:xfrm>
            <a:off x="8858250" y="2952750"/>
            <a:ext cx="361950" cy="36195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DB9D1896-141E-4F47-B6F9-3B0FFBFC3B09}"/>
              </a:ext>
            </a:extLst>
          </p:cNvPr>
          <p:cNvSpPr>
            <a:spLocks noGrp="1"/>
          </p:cNvSpPr>
          <p:nvPr/>
        </p:nvSpPr>
        <p:spPr>
          <a:xfrm>
            <a:off x="9525000" y="2952750"/>
            <a:ext cx="438150" cy="43815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DC640615-F291-4F88-B241-C2377C786C3B}"/>
              </a:ext>
            </a:extLst>
          </p:cNvPr>
          <p:cNvSpPr>
            <a:spLocks noGrp="1"/>
          </p:cNvSpPr>
          <p:nvPr/>
        </p:nvSpPr>
        <p:spPr>
          <a:xfrm>
            <a:off x="7524750" y="3571875"/>
            <a:ext cx="514350" cy="51435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106F215F-3786-4D22-89AE-0B4A2C732ECC}"/>
              </a:ext>
            </a:extLst>
          </p:cNvPr>
          <p:cNvSpPr>
            <a:spLocks noGrp="1"/>
          </p:cNvSpPr>
          <p:nvPr/>
        </p:nvSpPr>
        <p:spPr>
          <a:xfrm>
            <a:off x="8191500" y="3571875"/>
            <a:ext cx="361950" cy="36195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CFDA0423-ED8C-4720-8323-E6CAF2929D17}"/>
              </a:ext>
            </a:extLst>
          </p:cNvPr>
          <p:cNvSpPr>
            <a:spLocks noGrp="1"/>
          </p:cNvSpPr>
          <p:nvPr/>
        </p:nvSpPr>
        <p:spPr>
          <a:xfrm>
            <a:off x="8858250" y="3571875"/>
            <a:ext cx="438150" cy="43815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45B8D31E-84A9-402B-A40D-0DD7ECE31326}"/>
              </a:ext>
            </a:extLst>
          </p:cNvPr>
          <p:cNvSpPr>
            <a:spLocks noGrp="1"/>
          </p:cNvSpPr>
          <p:nvPr/>
        </p:nvSpPr>
        <p:spPr>
          <a:xfrm>
            <a:off x="9525000" y="3571875"/>
            <a:ext cx="514350" cy="51435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2888E7CE-E838-4728-8282-E39EC38D0F03}"/>
              </a:ext>
            </a:extLst>
          </p:cNvPr>
          <p:cNvSpPr>
            <a:spLocks noGrp="1"/>
          </p:cNvSpPr>
          <p:nvPr/>
        </p:nvSpPr>
        <p:spPr>
          <a:xfrm>
            <a:off x="7524750" y="4191000"/>
            <a:ext cx="361950" cy="36195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8C86F468-ACE9-41CA-B420-E20138C1FCA2}"/>
              </a:ext>
            </a:extLst>
          </p:cNvPr>
          <p:cNvSpPr>
            <a:spLocks noGrp="1"/>
          </p:cNvSpPr>
          <p:nvPr/>
        </p:nvSpPr>
        <p:spPr>
          <a:xfrm>
            <a:off x="8191500" y="4191000"/>
            <a:ext cx="438150" cy="43815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8556DEB-7213-4241-BA8C-31CDE02F5E29}"/>
              </a:ext>
            </a:extLst>
          </p:cNvPr>
          <p:cNvSpPr>
            <a:spLocks noGrp="1"/>
          </p:cNvSpPr>
          <p:nvPr/>
        </p:nvSpPr>
        <p:spPr>
          <a:xfrm>
            <a:off x="7429500" y="5095875"/>
            <a:ext cx="2857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1664"/>
          </a:bodyPr>
          <a:lstStyle/>
          <a:p>
            <a:pPr algn="ctr">
              <a:def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заполнитель + цементный камень</a:t>
            </a:r>
          </a:p>
          <a:p>
            <a:pPr algn="ctr">
              <a:def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толтырғыш + цемент тасы</a:t>
            </a:r>
          </a:p>
        </p:txBody>
      </p:sp>
    </p:spTree>
    <p:extLst>
      <p:ext uri="{BB962C8B-B14F-4D97-AF65-F5344CB8AC3E}">
        <p14:creationId xmlns:p14="http://schemas.microsoft.com/office/powerpoint/2010/main" val="1602079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D0A65B3C-A4E5-4C57-A8AA-41756A12BF8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DF55B29-359D-44A2-AC90-FF721DA53741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4437D4C-2A27-49F5-8007-7E9E0629F581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C9DFC9-C02A-4351-9C61-7BB781A84C52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Бетондарды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жіктеу</a:t>
            </a:r>
            <a:r>
              <a:rPr lang="ru-RU" sz="2800" dirty="0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/</a:t>
            </a:r>
            <a:r>
              <a:rPr sz="2550" b="1" dirty="0" err="1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Классификация</a:t>
            </a:r>
            <a:r>
              <a:rPr sz="2550" b="1" dirty="0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55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бетонов</a:t>
            </a: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8B66941-AA1A-4E38-98B1-DB41AAA60385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0D7FDF7-159F-4A45-9E10-647F46F0F3A1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395346-0F73-4793-A737-214585789CEC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D227156-C853-472B-B449-2C59EA65BADE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6B641C9-425C-44BA-AFB4-110B14C3F74D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 средней плотности выделяют особо тяжёлые, тяжёлые, лёгкие и особо лёгкие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 виду вяжущего различают цементные и другие бетоны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 структуре бетон бывает плотным, поризованным или крупнопористым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 назначению выделяют конструкционные и специальные бетоны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1529457-4BEA-41FF-9F1A-8D6FF72D7B5C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 fontScale="96142"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Орташа тығыздығына қарай аса ауыр, ауыр, жеңіл және аса жеңіл бетондар бөлінеді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Тұтқырғыш түріне қарай цементті және басқа бетондар болады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Құрылымы тығыз, кеуектендірілген немесе ірі кеуекті болуы мүмкін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Мақсатына қарай конструкциялық және арнайы бетондар бөлінеді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B2061B2-A9FB-44CC-B7FC-D0AD664EA39C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0B49BFD-5287-4752-AD6B-3AB84B48B350}"/>
              </a:ext>
            </a:extLst>
          </p:cNvPr>
          <p:cNvSpPr>
            <a:spLocks noGrp="1"/>
          </p:cNvSpPr>
          <p:nvPr/>
        </p:nvSpPr>
        <p:spPr>
          <a:xfrm>
            <a:off x="6858000" y="1952625"/>
            <a:ext cx="2095500" cy="723900"/>
          </a:xfrm>
          <a:prstGeom prst="rect">
            <a:avLst/>
          </a:prstGeom>
          <a:solidFill>
            <a:srgbClr val="123047"/>
          </a:solidFill>
          <a:ln w="10478">
            <a:solidFill>
              <a:srgbClr val="B7C7D0"/>
            </a:solidFill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2319E43-CEC6-4821-90DF-9E2D34932253}"/>
              </a:ext>
            </a:extLst>
          </p:cNvPr>
          <p:cNvSpPr>
            <a:spLocks noGrp="1"/>
          </p:cNvSpPr>
          <p:nvPr/>
        </p:nvSpPr>
        <p:spPr>
          <a:xfrm>
            <a:off x="6896100" y="1990725"/>
            <a:ext cx="20193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Признак / Белгі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AAE78C2-BC53-48D6-86D6-E081356A721F}"/>
              </a:ext>
            </a:extLst>
          </p:cNvPr>
          <p:cNvSpPr>
            <a:spLocks noGrp="1"/>
          </p:cNvSpPr>
          <p:nvPr/>
        </p:nvSpPr>
        <p:spPr>
          <a:xfrm>
            <a:off x="8953500" y="1952625"/>
            <a:ext cx="2095500" cy="723900"/>
          </a:xfrm>
          <a:prstGeom prst="rect">
            <a:avLst/>
          </a:prstGeom>
          <a:solidFill>
            <a:srgbClr val="123047"/>
          </a:solidFill>
          <a:ln w="10478">
            <a:solidFill>
              <a:srgbClr val="B7C7D0"/>
            </a:solidFill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5F05958-29B9-4729-9B70-BC6FAE317781}"/>
              </a:ext>
            </a:extLst>
          </p:cNvPr>
          <p:cNvSpPr>
            <a:spLocks noGrp="1"/>
          </p:cNvSpPr>
          <p:nvPr/>
        </p:nvSpPr>
        <p:spPr>
          <a:xfrm>
            <a:off x="8991600" y="1990725"/>
            <a:ext cx="20193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Группы / Топтар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0A938BB-8007-4FB0-87CC-F05197A29708}"/>
              </a:ext>
            </a:extLst>
          </p:cNvPr>
          <p:cNvSpPr>
            <a:spLocks noGrp="1"/>
          </p:cNvSpPr>
          <p:nvPr/>
        </p:nvSpPr>
        <p:spPr>
          <a:xfrm>
            <a:off x="6858000" y="2676525"/>
            <a:ext cx="2095500" cy="72390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FDB6E26-BFCA-4257-92E2-C465F7B83B13}"/>
              </a:ext>
            </a:extLst>
          </p:cNvPr>
          <p:cNvSpPr>
            <a:spLocks noGrp="1"/>
          </p:cNvSpPr>
          <p:nvPr/>
        </p:nvSpPr>
        <p:spPr>
          <a:xfrm>
            <a:off x="6896100" y="2714625"/>
            <a:ext cx="20193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Плотность / Тығыздық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6BDF1C0-CE03-4F4B-BDF3-D4BC0A0ABA52}"/>
              </a:ext>
            </a:extLst>
          </p:cNvPr>
          <p:cNvSpPr>
            <a:spLocks noGrp="1"/>
          </p:cNvSpPr>
          <p:nvPr/>
        </p:nvSpPr>
        <p:spPr>
          <a:xfrm>
            <a:off x="8953500" y="2676525"/>
            <a:ext cx="2095500" cy="72390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980D47F-30A2-4F05-A480-D42AB0455DAD}"/>
              </a:ext>
            </a:extLst>
          </p:cNvPr>
          <p:cNvSpPr>
            <a:spLocks noGrp="1"/>
          </p:cNvSpPr>
          <p:nvPr/>
        </p:nvSpPr>
        <p:spPr>
          <a:xfrm>
            <a:off x="8991600" y="2714625"/>
            <a:ext cx="20193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тяжёлые, лёгкие / ауыр, жеңіл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237A439-EF0C-4EEB-B905-AA379C2FF919}"/>
              </a:ext>
            </a:extLst>
          </p:cNvPr>
          <p:cNvSpPr>
            <a:spLocks noGrp="1"/>
          </p:cNvSpPr>
          <p:nvPr/>
        </p:nvSpPr>
        <p:spPr>
          <a:xfrm>
            <a:off x="6858000" y="3400425"/>
            <a:ext cx="2095500" cy="72390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69169E7-DD89-4EB4-8155-D7FC8EDC107C}"/>
              </a:ext>
            </a:extLst>
          </p:cNvPr>
          <p:cNvSpPr>
            <a:spLocks noGrp="1"/>
          </p:cNvSpPr>
          <p:nvPr/>
        </p:nvSpPr>
        <p:spPr>
          <a:xfrm>
            <a:off x="6896100" y="3438525"/>
            <a:ext cx="20193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Вяжущее / Тұтқырғыш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0D8EB56-AE80-4EF4-85D5-F649D4F8F929}"/>
              </a:ext>
            </a:extLst>
          </p:cNvPr>
          <p:cNvSpPr>
            <a:spLocks noGrp="1"/>
          </p:cNvSpPr>
          <p:nvPr/>
        </p:nvSpPr>
        <p:spPr>
          <a:xfrm>
            <a:off x="8953500" y="3400425"/>
            <a:ext cx="2095500" cy="72390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6E43692-53B2-4CF1-A95C-AF443E463397}"/>
              </a:ext>
            </a:extLst>
          </p:cNvPr>
          <p:cNvSpPr>
            <a:spLocks noGrp="1"/>
          </p:cNvSpPr>
          <p:nvPr/>
        </p:nvSpPr>
        <p:spPr>
          <a:xfrm>
            <a:off x="8991600" y="3438525"/>
            <a:ext cx="20193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цементные и др. / цементті және т.б.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3CD5CA6-926A-458E-B32C-44ACBD1C725A}"/>
              </a:ext>
            </a:extLst>
          </p:cNvPr>
          <p:cNvSpPr>
            <a:spLocks noGrp="1"/>
          </p:cNvSpPr>
          <p:nvPr/>
        </p:nvSpPr>
        <p:spPr>
          <a:xfrm>
            <a:off x="6858000" y="4124325"/>
            <a:ext cx="2095500" cy="72390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</a:ln>
        </p:spPr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6B866010-BAAF-4CBF-B64B-30DACF00997D}"/>
              </a:ext>
            </a:extLst>
          </p:cNvPr>
          <p:cNvSpPr>
            <a:spLocks noGrp="1"/>
          </p:cNvSpPr>
          <p:nvPr/>
        </p:nvSpPr>
        <p:spPr>
          <a:xfrm>
            <a:off x="6896100" y="4162425"/>
            <a:ext cx="20193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Структура / Құрылым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8D7E7637-F3D0-4862-B04F-80DDDCBA5AD8}"/>
              </a:ext>
            </a:extLst>
          </p:cNvPr>
          <p:cNvSpPr>
            <a:spLocks noGrp="1"/>
          </p:cNvSpPr>
          <p:nvPr/>
        </p:nvSpPr>
        <p:spPr>
          <a:xfrm>
            <a:off x="8953500" y="4124325"/>
            <a:ext cx="2095500" cy="72390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</a:ln>
        </p:spPr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A939BA23-CD70-4792-85CD-A0401B9D2FB2}"/>
              </a:ext>
            </a:extLst>
          </p:cNvPr>
          <p:cNvSpPr>
            <a:spLocks noGrp="1"/>
          </p:cNvSpPr>
          <p:nvPr/>
        </p:nvSpPr>
        <p:spPr>
          <a:xfrm>
            <a:off x="8991600" y="4162425"/>
            <a:ext cx="20193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плотная, пористая / тығыз, кеуекті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E33D27DA-18D9-4D1A-9EA0-9A989171789C}"/>
              </a:ext>
            </a:extLst>
          </p:cNvPr>
          <p:cNvSpPr>
            <a:spLocks noGrp="1"/>
          </p:cNvSpPr>
          <p:nvPr/>
        </p:nvSpPr>
        <p:spPr>
          <a:xfrm>
            <a:off x="6858000" y="4848225"/>
            <a:ext cx="2095500" cy="72390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</a:ln>
        </p:spPr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74008C4C-D16D-4B9A-A904-70CB03184761}"/>
              </a:ext>
            </a:extLst>
          </p:cNvPr>
          <p:cNvSpPr>
            <a:spLocks noGrp="1"/>
          </p:cNvSpPr>
          <p:nvPr/>
        </p:nvSpPr>
        <p:spPr>
          <a:xfrm>
            <a:off x="6896100" y="4886325"/>
            <a:ext cx="20193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Назначение / Мақсаты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5A3426EF-F98D-4AC6-B5C0-628B9A1F04BF}"/>
              </a:ext>
            </a:extLst>
          </p:cNvPr>
          <p:cNvSpPr>
            <a:spLocks noGrp="1"/>
          </p:cNvSpPr>
          <p:nvPr/>
        </p:nvSpPr>
        <p:spPr>
          <a:xfrm>
            <a:off x="8953500" y="4848225"/>
            <a:ext cx="2095500" cy="72390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</a:ln>
        </p:spPr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6474C81-C767-498F-953C-84EAE3500EA3}"/>
              </a:ext>
            </a:extLst>
          </p:cNvPr>
          <p:cNvSpPr>
            <a:spLocks noGrp="1"/>
          </p:cNvSpPr>
          <p:nvPr/>
        </p:nvSpPr>
        <p:spPr>
          <a:xfrm>
            <a:off x="8991600" y="4886325"/>
            <a:ext cx="20193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конструкционные, специальные / конструкциялық, арнайы</a:t>
            </a:r>
          </a:p>
        </p:txBody>
      </p:sp>
    </p:spTree>
    <p:extLst>
      <p:ext uri="{BB962C8B-B14F-4D97-AF65-F5344CB8AC3E}">
        <p14:creationId xmlns:p14="http://schemas.microsoft.com/office/powerpoint/2010/main" val="205021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870511E-EC64-4C0B-8711-2B980ED4F29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A457AEF-C231-42FB-8E5B-F6EA244F4ECE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7176B7D-0120-453D-9719-AE3F9549C170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6D5C86E-2CED-438E-BB6D-919D020A3BF3}"/>
              </a:ext>
            </a:extLst>
          </p:cNvPr>
          <p:cNvSpPr>
            <a:spLocks noGrp="1"/>
          </p:cNvSpPr>
          <p:nvPr/>
        </p:nvSpPr>
        <p:spPr>
          <a:xfrm>
            <a:off x="552450" y="209549"/>
            <a:ext cx="1066800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Қатайған</a:t>
            </a:r>
            <a:r>
              <a:rPr lang="ru-RU" sz="2800" b="1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бетонның</a:t>
            </a:r>
            <a:r>
              <a:rPr lang="ru-RU" sz="2800" b="1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негізгі</a:t>
            </a:r>
            <a:r>
              <a:rPr lang="ru-RU" sz="2800" b="1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қасиеттері</a:t>
            </a:r>
            <a:endParaRPr lang="ru-RU" sz="2800" b="1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E7DA2E2-15A9-4C18-A7B0-76A1328105C7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AD0EEBB-705D-4FDB-8826-169427DA635B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E6C697D-6ED9-4287-8784-C8345BE748A1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64F3610-1702-4353-963C-2EADF4CF0E87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A826049-0E9E-4053-B560-B057FB11D7D5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Прочность зависит от структуры цементного камня и сцепления с заполнителем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Плотность связана с количеством и характером пор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Морозостойкость важна при циклическом замораживании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Водонепроницаемость влияет на защиту конструкции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515B76C-B5D4-41B8-B9A8-7AF7F0597BF3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Беріктік цемент тасының құрылымы мен толтырғышпен ілінісуіне тәуелді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Тығыздық кеуектер саны мен сипатына байланысты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Аязға төзімділік циклдік мұздатуда маңызды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Су өткізбейтіндік конструкцияны қорғауға әсер етеді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29CEF78-E79F-4E03-9D6B-910F0068604D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798C1687-7812-407A-A451-28CD4649F815}"/>
              </a:ext>
            </a:extLst>
          </p:cNvPr>
          <p:cNvSpPr>
            <a:spLocks noGrp="1"/>
          </p:cNvSpPr>
          <p:nvPr/>
        </p:nvSpPr>
        <p:spPr>
          <a:xfrm>
            <a:off x="7143750" y="2047875"/>
            <a:ext cx="1571625" cy="857250"/>
          </a:xfrm>
          <a:prstGeom prst="roundRect">
            <a:avLst>
              <a:gd name="adj" fmla="val 8889"/>
            </a:avLst>
          </a:prstGeom>
          <a:solidFill>
            <a:srgbClr val="D97745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A7DE904-F6AF-4F5A-9975-386A50BC9B1D}"/>
              </a:ext>
            </a:extLst>
          </p:cNvPr>
          <p:cNvSpPr>
            <a:spLocks noGrp="1"/>
          </p:cNvSpPr>
          <p:nvPr/>
        </p:nvSpPr>
        <p:spPr>
          <a:xfrm>
            <a:off x="7239000" y="2238375"/>
            <a:ext cx="13811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97222"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ПРОЧНОСТЬ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БЕРІКТІК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EB265855-02FA-41FB-85C9-4FBA7CE2078C}"/>
              </a:ext>
            </a:extLst>
          </p:cNvPr>
          <p:cNvSpPr>
            <a:spLocks noGrp="1"/>
          </p:cNvSpPr>
          <p:nvPr/>
        </p:nvSpPr>
        <p:spPr>
          <a:xfrm>
            <a:off x="8953500" y="2047875"/>
            <a:ext cx="1571625" cy="857250"/>
          </a:xfrm>
          <a:prstGeom prst="roundRect">
            <a:avLst>
              <a:gd name="adj" fmla="val 8889"/>
            </a:avLst>
          </a:prstGeom>
          <a:solidFill>
            <a:srgbClr val="64CCC5"/>
          </a:solidFill>
          <a:ln w="0">
            <a:noFill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63B2AAC-E8DD-458B-B900-5A1627BE2CE2}"/>
              </a:ext>
            </a:extLst>
          </p:cNvPr>
          <p:cNvSpPr>
            <a:spLocks noGrp="1"/>
          </p:cNvSpPr>
          <p:nvPr/>
        </p:nvSpPr>
        <p:spPr>
          <a:xfrm>
            <a:off x="9048750" y="2238375"/>
            <a:ext cx="13811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97222"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МОРОЗ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АЯЗ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30411FE6-1CD5-4C08-B82D-EA36C624AE0C}"/>
              </a:ext>
            </a:extLst>
          </p:cNvPr>
          <p:cNvSpPr>
            <a:spLocks noGrp="1"/>
          </p:cNvSpPr>
          <p:nvPr/>
        </p:nvSpPr>
        <p:spPr>
          <a:xfrm>
            <a:off x="7143750" y="3333750"/>
            <a:ext cx="1571625" cy="857250"/>
          </a:xfrm>
          <a:prstGeom prst="roundRect">
            <a:avLst>
              <a:gd name="adj" fmla="val 8889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01C6946-BEA2-4144-B076-5E207603F5E0}"/>
              </a:ext>
            </a:extLst>
          </p:cNvPr>
          <p:cNvSpPr>
            <a:spLocks noGrp="1"/>
          </p:cNvSpPr>
          <p:nvPr/>
        </p:nvSpPr>
        <p:spPr>
          <a:xfrm>
            <a:off x="7239000" y="3524250"/>
            <a:ext cx="13811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97222"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ВОДА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СУ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5CC4B426-33A8-488E-B0B5-AE788238FEAD}"/>
              </a:ext>
            </a:extLst>
          </p:cNvPr>
          <p:cNvSpPr>
            <a:spLocks noGrp="1"/>
          </p:cNvSpPr>
          <p:nvPr/>
        </p:nvSpPr>
        <p:spPr>
          <a:xfrm>
            <a:off x="8953500" y="3333750"/>
            <a:ext cx="1571625" cy="857250"/>
          </a:xfrm>
          <a:prstGeom prst="roundRect">
            <a:avLst>
              <a:gd name="adj" fmla="val 8889"/>
            </a:avLst>
          </a:prstGeom>
          <a:solidFill>
            <a:srgbClr val="8A7B6B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8351328-192A-4E02-8BF9-C523D197CC58}"/>
              </a:ext>
            </a:extLst>
          </p:cNvPr>
          <p:cNvSpPr>
            <a:spLocks noGrp="1"/>
          </p:cNvSpPr>
          <p:nvPr/>
        </p:nvSpPr>
        <p:spPr>
          <a:xfrm>
            <a:off x="9048750" y="3524250"/>
            <a:ext cx="13811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97222"/>
          </a:bodyPr>
          <a:lstStyle/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ИЗНОС</a:t>
            </a:r>
          </a:p>
          <a:p>
            <a:pPr algn="ctr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ТОЗУ</a:t>
            </a:r>
          </a:p>
        </p:txBody>
      </p:sp>
    </p:spTree>
    <p:extLst>
      <p:ext uri="{BB962C8B-B14F-4D97-AF65-F5344CB8AC3E}">
        <p14:creationId xmlns:p14="http://schemas.microsoft.com/office/powerpoint/2010/main" val="1835484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E6B3A33-92DE-4D7C-81CB-2CE9244969A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4D9E507-984A-4B21-9059-E28AB2A538CD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A8B3EF5-9BDE-4383-B646-5209918DE8B3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E873CFD-DB08-4EAB-9F8E-9EAF43A5D4FC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Жол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цементбетоны</a:t>
            </a:r>
            <a:r>
              <a:rPr lang="ru-RU" sz="2800" dirty="0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/</a:t>
            </a:r>
            <a:r>
              <a:rPr sz="2550" b="1" dirty="0" err="1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Дорожный</a:t>
            </a:r>
            <a:r>
              <a:rPr sz="2550" b="1" dirty="0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55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цементный</a:t>
            </a:r>
            <a:r>
              <a:rPr sz="2550" b="1" dirty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55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бетон</a:t>
            </a: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BC2ED06-987E-4893-80DF-CF235F92AF17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261F3ED-FFCF-4888-849D-6E1405AE598D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05B0EC4-EEAC-483E-A233-71F23FFD399C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1769C45-4792-4AB0-A6F4-A1F27BDC5F0A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364DBCB-B3CA-4B20-9AFB-D32628F257E6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Работает в плитах покрытия и основаниях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Воспринимает изгиб от колёсной нагрузки и температурных деформаций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Требует устойчивости к морозу, воде и противогололёдным реагентам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Качество поверхности влияет на сцепление и износ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7592AB7-E4CA-4F21-9EC1-8C4024EDF6BA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Жабын плиталарында және негіздерде жұмыс істейді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Дөңгелек жүктемесі мен температуралық деформациядан иілуге жұмыс істейді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Аязға, суға және көктайғаққа қарсы реагенттерге төзімді болуы керек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 сапасы ілінісу мен тозуға әсер етеді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96B7896-9B4D-4594-9A17-637752DA8427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C8BDC48-C4EF-4A7E-94A0-CAE71464F1F0}"/>
              </a:ext>
            </a:extLst>
          </p:cNvPr>
          <p:cNvSpPr>
            <a:spLocks noGrp="1"/>
          </p:cNvSpPr>
          <p:nvPr/>
        </p:nvSpPr>
        <p:spPr>
          <a:xfrm>
            <a:off x="7000875" y="2381250"/>
            <a:ext cx="4000500" cy="857250"/>
          </a:xfrm>
          <a:prstGeom prst="rect">
            <a:avLst/>
          </a:prstGeom>
          <a:solidFill>
            <a:srgbClr val="A7ADB2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A2BC294-A61B-4D2B-B77F-195FFAF13327}"/>
              </a:ext>
            </a:extLst>
          </p:cNvPr>
          <p:cNvSpPr>
            <a:spLocks noGrp="1"/>
          </p:cNvSpPr>
          <p:nvPr/>
        </p:nvSpPr>
        <p:spPr>
          <a:xfrm>
            <a:off x="7096125" y="2476500"/>
            <a:ext cx="685800" cy="666750"/>
          </a:xfrm>
          <a:prstGeom prst="rect">
            <a:avLst/>
          </a:prstGeom>
          <a:solidFill>
            <a:srgbClr val="A7ADB2"/>
          </a:solidFill>
          <a:ln w="0">
            <a:noFill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E882A22-C47F-4A66-999C-D6D38F222417}"/>
              </a:ext>
            </a:extLst>
          </p:cNvPr>
          <p:cNvSpPr>
            <a:spLocks noGrp="1"/>
          </p:cNvSpPr>
          <p:nvPr/>
        </p:nvSpPr>
        <p:spPr>
          <a:xfrm>
            <a:off x="7877175" y="2476500"/>
            <a:ext cx="685800" cy="666750"/>
          </a:xfrm>
          <a:prstGeom prst="rect">
            <a:avLst/>
          </a:prstGeom>
          <a:solidFill>
            <a:srgbClr val="C6CACC"/>
          </a:solidFill>
          <a:ln w="0">
            <a:noFill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9503BD3-60C1-496A-A628-C3D5749039D8}"/>
              </a:ext>
            </a:extLst>
          </p:cNvPr>
          <p:cNvSpPr>
            <a:spLocks noGrp="1"/>
          </p:cNvSpPr>
          <p:nvPr/>
        </p:nvSpPr>
        <p:spPr>
          <a:xfrm>
            <a:off x="8658225" y="2476500"/>
            <a:ext cx="685800" cy="666750"/>
          </a:xfrm>
          <a:prstGeom prst="rect">
            <a:avLst/>
          </a:prstGeom>
          <a:solidFill>
            <a:srgbClr val="A7ADB2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F36BD65-6168-4BAD-857C-3397FB5BB572}"/>
              </a:ext>
            </a:extLst>
          </p:cNvPr>
          <p:cNvSpPr>
            <a:spLocks noGrp="1"/>
          </p:cNvSpPr>
          <p:nvPr/>
        </p:nvSpPr>
        <p:spPr>
          <a:xfrm>
            <a:off x="9439275" y="2476500"/>
            <a:ext cx="685800" cy="666750"/>
          </a:xfrm>
          <a:prstGeom prst="rect">
            <a:avLst/>
          </a:prstGeom>
          <a:solidFill>
            <a:srgbClr val="C6CACC"/>
          </a:solidFill>
          <a:ln w="0">
            <a:noFill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20366DE-F94B-4ABC-9431-7A045DEEA9BC}"/>
              </a:ext>
            </a:extLst>
          </p:cNvPr>
          <p:cNvSpPr>
            <a:spLocks noGrp="1"/>
          </p:cNvSpPr>
          <p:nvPr/>
        </p:nvSpPr>
        <p:spPr>
          <a:xfrm>
            <a:off x="10220325" y="2476500"/>
            <a:ext cx="685800" cy="666750"/>
          </a:xfrm>
          <a:prstGeom prst="rect">
            <a:avLst/>
          </a:prstGeom>
          <a:solidFill>
            <a:srgbClr val="A7ADB2"/>
          </a:solidFill>
          <a:ln w="0">
            <a:noFill/>
          </a:ln>
        </p:spPr>
      </p:sp>
      <p:sp>
        <p:nvSpPr>
          <p:cNvPr id="18" name="Стрелка вниз 17">
            <a:extLst>
              <a:ext uri="{FF2B5EF4-FFF2-40B4-BE49-F238E27FC236}">
                <a16:creationId xmlns:a16="http://schemas.microsoft.com/office/drawing/2014/main" id="{886C71A5-FBF0-486D-8ECE-D6FF98763224}"/>
              </a:ext>
            </a:extLst>
          </p:cNvPr>
          <p:cNvSpPr>
            <a:spLocks noGrp="1"/>
          </p:cNvSpPr>
          <p:nvPr/>
        </p:nvSpPr>
        <p:spPr>
          <a:xfrm>
            <a:off x="8096250" y="1666875"/>
            <a:ext cx="523875" cy="523875"/>
          </a:xfrm>
          <a:prstGeom prst="downArrow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C483398-8901-4760-A0E5-9111C46A47AA}"/>
              </a:ext>
            </a:extLst>
          </p:cNvPr>
          <p:cNvSpPr>
            <a:spLocks noGrp="1"/>
          </p:cNvSpPr>
          <p:nvPr/>
        </p:nvSpPr>
        <p:spPr>
          <a:xfrm>
            <a:off x="7620000" y="1428750"/>
            <a:ext cx="15240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83309" lnSpcReduction="10000"/>
          </a:bodyPr>
          <a:lstStyle/>
          <a:p>
            <a:pPr algn="ctr">
              <a:defRPr sz="127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нагрузка / жүктеме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3219269-62BA-4E01-9E98-C0BB997E4089}"/>
              </a:ext>
            </a:extLst>
          </p:cNvPr>
          <p:cNvSpPr>
            <a:spLocks noGrp="1"/>
          </p:cNvSpPr>
          <p:nvPr/>
        </p:nvSpPr>
        <p:spPr>
          <a:xfrm>
            <a:off x="7334250" y="3571875"/>
            <a:ext cx="3333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ctr">
              <a:defRPr sz="14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плита покрытия / жабын плитасы</a:t>
            </a:r>
          </a:p>
        </p:txBody>
      </p:sp>
    </p:spTree>
    <p:extLst>
      <p:ext uri="{BB962C8B-B14F-4D97-AF65-F5344CB8AC3E}">
        <p14:creationId xmlns:p14="http://schemas.microsoft.com/office/powerpoint/2010/main" val="290040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E4B1050-6CEC-4AF3-9F46-3C103C0776D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68097A9-B723-417D-833A-890C1A03F625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79B0180-E91F-49E1-A51D-0DE260DB6976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AA0B6FC-8FA2-4D10-A754-5399B537176C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b="1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Бетон </a:t>
            </a:r>
            <a:r>
              <a:rPr lang="ru-RU" sz="280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жабынының</a:t>
            </a:r>
            <a:r>
              <a:rPr lang="ru-RU" sz="2800" b="1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жұмысы</a:t>
            </a:r>
            <a:endParaRPr lang="ru-RU" sz="2800" b="1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5474954-B246-4CFF-A94E-82B3C7576A3A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87ABA7A-2ED6-4FD0-93BB-017ACBC29141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D0847A0-4FA9-4A8B-A170-59DC6AD6F657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47286A4-920D-4AFF-8E18-441C3F0D906E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73C485D-F87F-4712-8CB6-B220505D8757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Плита распределяет нагрузку по площади основания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Растягивающие напряжения возникают при изгибе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Швы управляют температурными и усадочными деформациями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Основание должно обеспечивать равномерную опору и водоотвод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CDEE35B-2257-4FF0-AC13-46D303599E5F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Плита жүктемені негіз ауданына таратады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Созылу кернеулері иілу кезінде пайда болады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Жіктер температуралық және шөгу деформацияларын басқарады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Негіз біркелкі тірек пен су әкетуді қамтамасыз етуі тиіс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DE9924F-EA78-4ED2-85B2-C144CE0F5981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Дуга 11">
            <a:extLst>
              <a:ext uri="{FF2B5EF4-FFF2-40B4-BE49-F238E27FC236}">
                <a16:creationId xmlns:a16="http://schemas.microsoft.com/office/drawing/2014/main" id="{599E8EB2-239F-4433-AF38-E88A694FA8AE}"/>
              </a:ext>
            </a:extLst>
          </p:cNvPr>
          <p:cNvSpPr>
            <a:spLocks noGrp="1"/>
          </p:cNvSpPr>
          <p:nvPr/>
        </p:nvSpPr>
        <p:spPr>
          <a:xfrm>
            <a:off x="7239000" y="2381250"/>
            <a:ext cx="3429000" cy="1238250"/>
          </a:xfrm>
          <a:prstGeom prst="arc">
            <a:avLst/>
          </a:prstGeom>
          <a:solidFill>
            <a:srgbClr val="A7ADB2"/>
          </a:solidFill>
          <a:ln w="10478">
            <a:solidFill>
              <a:srgbClr val="52606D"/>
            </a:solidFill>
          </a:ln>
        </p:spPr>
      </p:sp>
      <p:sp>
        <p:nvSpPr>
          <p:cNvPr id="13" name="Стрелка вниз 12">
            <a:extLst>
              <a:ext uri="{FF2B5EF4-FFF2-40B4-BE49-F238E27FC236}">
                <a16:creationId xmlns:a16="http://schemas.microsoft.com/office/drawing/2014/main" id="{4E78044F-6830-4B0C-A5E7-B6D32E8C980E}"/>
              </a:ext>
            </a:extLst>
          </p:cNvPr>
          <p:cNvSpPr>
            <a:spLocks noGrp="1"/>
          </p:cNvSpPr>
          <p:nvPr/>
        </p:nvSpPr>
        <p:spPr>
          <a:xfrm>
            <a:off x="8667750" y="1714500"/>
            <a:ext cx="428625" cy="523875"/>
          </a:xfrm>
          <a:prstGeom prst="downArrow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775064B-193F-4065-9D19-4222C270A93D}"/>
              </a:ext>
            </a:extLst>
          </p:cNvPr>
          <p:cNvSpPr>
            <a:spLocks noGrp="1"/>
          </p:cNvSpPr>
          <p:nvPr/>
        </p:nvSpPr>
        <p:spPr>
          <a:xfrm>
            <a:off x="7048500" y="4000500"/>
            <a:ext cx="3810000" cy="571500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F46774E-8898-44EE-A4C0-7E879EAE5284}"/>
              </a:ext>
            </a:extLst>
          </p:cNvPr>
          <p:cNvSpPr>
            <a:spLocks noGrp="1"/>
          </p:cNvSpPr>
          <p:nvPr/>
        </p:nvSpPr>
        <p:spPr>
          <a:xfrm>
            <a:off x="8096250" y="3143250"/>
            <a:ext cx="17145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ctr">
              <a:defRPr sz="18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ИЗГИБ / ИІЛУ</a:t>
            </a:r>
          </a:p>
        </p:txBody>
      </p:sp>
    </p:spTree>
    <p:extLst>
      <p:ext uri="{BB962C8B-B14F-4D97-AF65-F5344CB8AC3E}">
        <p14:creationId xmlns:p14="http://schemas.microsoft.com/office/powerpoint/2010/main" val="512694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C7F9A7F0-B6FD-48B2-BD1E-EB05E6224A2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D079FE3-936D-408E-B3BA-79EA2B8D470E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FEF8EA8-F1AA-4761-BE98-42326AF9FA9B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6D84EB-78F6-4FA1-9D7D-39591CD279B6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2500"/>
          </a:bodyPr>
          <a:lstStyle/>
          <a:p>
            <a:pPr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Жол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бетонының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материалдары</a:t>
            </a:r>
            <a:r>
              <a:rPr lang="ru-RU" sz="2800" dirty="0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/</a:t>
            </a:r>
            <a:r>
              <a:rPr sz="2550" b="1" dirty="0" err="1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Материалы</a:t>
            </a:r>
            <a:r>
              <a:rPr sz="2550" b="1" dirty="0" smtClean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55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дорожного</a:t>
            </a:r>
            <a:r>
              <a:rPr sz="2550" b="1" dirty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550" b="1" dirty="0" err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бетона</a:t>
            </a: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FC05664-1D98-4A78-AC25-BA40F8EDFF11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3C43DA8-C525-44C3-9887-352D517DF1CF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D865290-0564-493D-99DE-E36937D617FA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8E4AB85-9C5D-4090-BC54-9EEC16963010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3660919-6474-4033-BC10-3B493A5632C3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Цемент выбирают по условиям твердения и эксплуатации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Заполнители контролируют по прочности, чистоте и зерновому составу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Вода не должна нарушать твердение и долговечность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Добавки применяют для регулирования подвижности, воздуха и сроков твердения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98DA0C7-2037-4712-97DB-12B762BD7661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 fontScale="97569"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Цемент қатаю және пайдалану жағдайлары бойынша таңдалады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Толтырғыштар беріктік, тазалық және түйірлік құрам бойынша бақыланады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Су қатаю мен ұзақ мерзімділікке зиян келтірмеуі тиіс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Қоспалар жылжымалылықты, ауаны және қатаю мерзімін реттейді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545A73A-9E77-4436-BC4D-69793ABE13B4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51358680-7439-4E64-8E9B-7C9F98D567DF}"/>
              </a:ext>
            </a:extLst>
          </p:cNvPr>
          <p:cNvSpPr>
            <a:spLocks noGrp="1"/>
          </p:cNvSpPr>
          <p:nvPr/>
        </p:nvSpPr>
        <p:spPr>
          <a:xfrm>
            <a:off x="7000875" y="4762500"/>
            <a:ext cx="890588" cy="590550"/>
          </a:xfrm>
          <a:prstGeom prst="roundRect">
            <a:avLst>
              <a:gd name="adj" fmla="val 12903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4D80220-CA5B-43EC-AA68-48685D523D2A}"/>
              </a:ext>
            </a:extLst>
          </p:cNvPr>
          <p:cNvSpPr>
            <a:spLocks noGrp="1"/>
          </p:cNvSpPr>
          <p:nvPr/>
        </p:nvSpPr>
        <p:spPr>
          <a:xfrm>
            <a:off x="7048500" y="4829175"/>
            <a:ext cx="795338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ЦЕМЕНТ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ЦЕМЕНТ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F4CF28C7-6E4C-45A0-8EFF-F7D5B8EB8D82}"/>
              </a:ext>
            </a:extLst>
          </p:cNvPr>
          <p:cNvSpPr>
            <a:spLocks noGrp="1"/>
          </p:cNvSpPr>
          <p:nvPr/>
        </p:nvSpPr>
        <p:spPr>
          <a:xfrm>
            <a:off x="7910513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30D69185-1B08-4D50-BCCA-896FB1ED1262}"/>
              </a:ext>
            </a:extLst>
          </p:cNvPr>
          <p:cNvSpPr>
            <a:spLocks noGrp="1"/>
          </p:cNvSpPr>
          <p:nvPr/>
        </p:nvSpPr>
        <p:spPr>
          <a:xfrm>
            <a:off x="8005763" y="4762500"/>
            <a:ext cx="890588" cy="590550"/>
          </a:xfrm>
          <a:prstGeom prst="roundRect">
            <a:avLst>
              <a:gd name="adj" fmla="val 12903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93C82A7-426E-46AB-8C89-14A60B811C9D}"/>
              </a:ext>
            </a:extLst>
          </p:cNvPr>
          <p:cNvSpPr>
            <a:spLocks noGrp="1"/>
          </p:cNvSpPr>
          <p:nvPr/>
        </p:nvSpPr>
        <p:spPr>
          <a:xfrm>
            <a:off x="8053388" y="4829175"/>
            <a:ext cx="795338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60623" lnSpcReduction="2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ЗАПОЛНИТЕЛИ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ТОЛТЫРҒЫШ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DD157AD3-FE87-4187-B1DC-276ADB788D5C}"/>
              </a:ext>
            </a:extLst>
          </p:cNvPr>
          <p:cNvSpPr>
            <a:spLocks noGrp="1"/>
          </p:cNvSpPr>
          <p:nvPr/>
        </p:nvSpPr>
        <p:spPr>
          <a:xfrm>
            <a:off x="8915400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EE28E920-D787-4D23-AF5B-CB94CC13BC66}"/>
              </a:ext>
            </a:extLst>
          </p:cNvPr>
          <p:cNvSpPr>
            <a:spLocks noGrp="1"/>
          </p:cNvSpPr>
          <p:nvPr/>
        </p:nvSpPr>
        <p:spPr>
          <a:xfrm>
            <a:off x="9010650" y="4762500"/>
            <a:ext cx="890588" cy="590550"/>
          </a:xfrm>
          <a:prstGeom prst="roundRect">
            <a:avLst>
              <a:gd name="adj" fmla="val 12903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24104B3-9D59-418B-A16E-DACD2FEBD5EC}"/>
              </a:ext>
            </a:extLst>
          </p:cNvPr>
          <p:cNvSpPr>
            <a:spLocks noGrp="1"/>
          </p:cNvSpPr>
          <p:nvPr/>
        </p:nvSpPr>
        <p:spPr>
          <a:xfrm>
            <a:off x="9058275" y="4829175"/>
            <a:ext cx="795338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ВОДА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СУ</a:t>
            </a:r>
          </a:p>
        </p:txBody>
      </p:sp>
      <p:sp>
        <p:nvSpPr>
          <p:cNvPr id="20" name="Шеврон 19">
            <a:extLst>
              <a:ext uri="{FF2B5EF4-FFF2-40B4-BE49-F238E27FC236}">
                <a16:creationId xmlns:a16="http://schemas.microsoft.com/office/drawing/2014/main" id="{86E161C8-551A-4AD9-B4AC-9BC087FFA9B9}"/>
              </a:ext>
            </a:extLst>
          </p:cNvPr>
          <p:cNvSpPr>
            <a:spLocks noGrp="1"/>
          </p:cNvSpPr>
          <p:nvPr/>
        </p:nvSpPr>
        <p:spPr>
          <a:xfrm>
            <a:off x="9920288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ED7D7E3A-D95D-453A-96CD-DA9E4824000F}"/>
              </a:ext>
            </a:extLst>
          </p:cNvPr>
          <p:cNvSpPr>
            <a:spLocks noGrp="1"/>
          </p:cNvSpPr>
          <p:nvPr/>
        </p:nvSpPr>
        <p:spPr>
          <a:xfrm>
            <a:off x="10015538" y="4762500"/>
            <a:ext cx="890588" cy="590550"/>
          </a:xfrm>
          <a:prstGeom prst="roundRect">
            <a:avLst>
              <a:gd name="adj" fmla="val 12903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F546AB75-432B-493C-931E-A40CDF471A68}"/>
              </a:ext>
            </a:extLst>
          </p:cNvPr>
          <p:cNvSpPr>
            <a:spLocks noGrp="1"/>
          </p:cNvSpPr>
          <p:nvPr/>
        </p:nvSpPr>
        <p:spPr>
          <a:xfrm>
            <a:off x="10063163" y="4829175"/>
            <a:ext cx="795338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88330" lnSpcReduction="2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ДОБАВКИ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ҚОСПАЛАР</a:t>
            </a:r>
          </a:p>
        </p:txBody>
      </p:sp>
    </p:spTree>
    <p:extLst>
      <p:ext uri="{BB962C8B-B14F-4D97-AF65-F5344CB8AC3E}">
        <p14:creationId xmlns:p14="http://schemas.microsoft.com/office/powerpoint/2010/main" val="930304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5EA5B99-FB04-4BAA-A850-9E336B3F71A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FCE0E1E-0ED2-440A-9B47-A3BBB155B2C0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9DA7D18-3E78-4D3C-AC39-56076DE494FF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C7375E8-5897-4C52-BBEC-96D031A7D722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41ADF7E-197D-497A-9317-7C4478F82F56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79C4D8C-F95F-4238-A19D-EAEC6306929A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91040AE-62C5-4673-A1C0-103939587C4E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Условия: тяжёлое движение, морозная зима, соли на покрытии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Назовите четыре определяющих свойства бетона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Укажите два требования к бетонной смеси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Объясните роль воздухововлечения и ухода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1647B9A-5EF7-495C-B9E0-0822D208A495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Жағдай: ауыр қозғалыс, аязды қыс, жабындағы тұздар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Бетонның төрт анықтаушы қасиетін атаңыз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 қоспасына екі талап көрсетіңіз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Ауа тарту мен күтімнің рөлін түсіндіріңіз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F1E31C5-C8FA-4E31-BEBB-4DA1B8D4F801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3B9D7625-2D59-420B-A1CE-2E25892737FB}"/>
              </a:ext>
            </a:extLst>
          </p:cNvPr>
          <p:cNvSpPr>
            <a:spLocks noGrp="1"/>
          </p:cNvSpPr>
          <p:nvPr/>
        </p:nvSpPr>
        <p:spPr>
          <a:xfrm>
            <a:off x="7572375" y="2190750"/>
            <a:ext cx="2476500" cy="2095500"/>
          </a:xfrm>
          <a:prstGeom prst="roundRect">
            <a:avLst>
              <a:gd name="adj" fmla="val 3636"/>
            </a:avLst>
          </a:prstGeom>
          <a:solidFill>
            <a:srgbClr val="EAF2F5"/>
          </a:solidFill>
          <a:ln w="10478">
            <a:solidFill>
              <a:srgbClr val="64CCC5"/>
            </a:solidFill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0DF22BF-A821-43E9-892E-DD4A49498BFF}"/>
              </a:ext>
            </a:extLst>
          </p:cNvPr>
          <p:cNvSpPr>
            <a:spLocks noGrp="1"/>
          </p:cNvSpPr>
          <p:nvPr/>
        </p:nvSpPr>
        <p:spPr>
          <a:xfrm>
            <a:off x="8286750" y="2381250"/>
            <a:ext cx="10477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4950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950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?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8D09AD7-FC3F-44D1-A76F-12BEE98516AF}"/>
              </a:ext>
            </a:extLst>
          </p:cNvPr>
          <p:cNvSpPr>
            <a:spLocks noGrp="1"/>
          </p:cNvSpPr>
          <p:nvPr/>
        </p:nvSpPr>
        <p:spPr>
          <a:xfrm>
            <a:off x="7810500" y="3476625"/>
            <a:ext cx="20002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89758"/>
          </a:bodyPr>
          <a:lstStyle/>
          <a:p>
            <a:pPr algn="ctr">
              <a:defRPr sz="13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свойства + технология</a:t>
            </a:r>
          </a:p>
          <a:p>
            <a:pPr algn="ctr">
              <a:defRPr sz="13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қасиеттер + технология</a:t>
            </a:r>
          </a:p>
        </p:txBody>
      </p:sp>
    </p:spTree>
    <p:extLst>
      <p:ext uri="{BB962C8B-B14F-4D97-AF65-F5344CB8AC3E}">
        <p14:creationId xmlns:p14="http://schemas.microsoft.com/office/powerpoint/2010/main" val="991202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23ED771-E4A1-44F9-A6D0-410C92292BF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5F882EF-B7C3-4D7F-B78D-940BEE30A277}"/>
              </a:ext>
            </a:extLst>
          </p:cNvPr>
          <p:cNvSpPr>
            <a:spLocks noGrp="1"/>
          </p:cNvSpPr>
          <p:nvPr/>
        </p:nvSpPr>
        <p:spPr>
          <a:xfrm>
            <a:off x="704850" y="857250"/>
            <a:ext cx="4095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1" dirty="0">
              <a:solidFill>
                <a:srgbClr val="64CCC5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67DDDF9-806B-49F4-88C2-976969958000}"/>
              </a:ext>
            </a:extLst>
          </p:cNvPr>
          <p:cNvSpPr>
            <a:spLocks noGrp="1"/>
          </p:cNvSpPr>
          <p:nvPr/>
        </p:nvSpPr>
        <p:spPr>
          <a:xfrm>
            <a:off x="704850" y="1524000"/>
            <a:ext cx="1000125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9688"/>
          </a:bodyPr>
          <a:lstStyle/>
          <a:p>
            <a:pPr>
              <a:defRPr sz="2250" b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3600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Бетон </a:t>
            </a:r>
            <a:r>
              <a:rPr lang="ru-RU" sz="3600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құрамын</a:t>
            </a:r>
            <a:r>
              <a:rPr lang="ru-RU" sz="3600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3600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жобалау</a:t>
            </a:r>
            <a:r>
              <a:rPr lang="ru-RU" sz="3600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3600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lang="ru-RU" sz="3600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3600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технологиясы</a:t>
            </a:r>
            <a:endParaRPr lang="ru-RU" sz="3600" dirty="0">
              <a:solidFill>
                <a:srgbClr val="EAD7B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F2D1506-D625-41B8-A6D8-019B3E4587B8}"/>
              </a:ext>
            </a:extLst>
          </p:cNvPr>
          <p:cNvSpPr>
            <a:spLocks noGrp="1"/>
          </p:cNvSpPr>
          <p:nvPr/>
        </p:nvSpPr>
        <p:spPr>
          <a:xfrm>
            <a:off x="704850" y="2571750"/>
            <a:ext cx="1000125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2250" b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defRPr>
            </a:pPr>
            <a:endParaRPr sz="2250" b="0" dirty="0">
              <a:solidFill>
                <a:srgbClr val="EAD7B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7CA5294-8346-4350-81FF-AA3FF424F587}"/>
              </a:ext>
            </a:extLst>
          </p:cNvPr>
          <p:cNvSpPr>
            <a:spLocks noGrp="1"/>
          </p:cNvSpPr>
          <p:nvPr/>
        </p:nvSpPr>
        <p:spPr>
          <a:xfrm>
            <a:off x="704850" y="3952875"/>
            <a:ext cx="89535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650" b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dirty="0" err="1" smtClean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Талаптардан</a:t>
            </a:r>
            <a:r>
              <a:rPr sz="1650" b="0" dirty="0" smtClean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мөлшерлеу</a:t>
            </a:r>
            <a:r>
              <a:rPr sz="1650" b="0" dirty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,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төсеу</a:t>
            </a:r>
            <a:r>
              <a:rPr sz="1650" b="0" dirty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sz="1650" b="0" dirty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күтімге</a:t>
            </a:r>
            <a:r>
              <a:rPr sz="1650" b="0" dirty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дейін</a:t>
            </a:r>
            <a:endParaRPr sz="1650" b="0" dirty="0">
              <a:solidFill>
                <a:srgbClr val="C7D8E2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6F59FEB-2156-4803-81CF-8560F3613FF5}"/>
              </a:ext>
            </a:extLst>
          </p:cNvPr>
          <p:cNvSpPr>
            <a:spLocks noGrp="1"/>
          </p:cNvSpPr>
          <p:nvPr/>
        </p:nvSpPr>
        <p:spPr>
          <a:xfrm>
            <a:off x="10668000" y="5905500"/>
            <a:ext cx="857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21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837281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EF65059-3761-4158-91E0-BDF5DD78CD1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DFF1967-0425-4684-9028-10860451933F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14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49B6EEF-F0EA-4337-971A-16BCD0D974D3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Құрамды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жобалаудың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мақсаты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0ACC6F-3CDB-497E-8892-DEAED3B844CB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D692D56-85C7-4098-8020-73901A093E84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4DF087-8CB6-4386-8DF5-62932193CC98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B0EDBAA-4414-41F8-8AED-6D2E62C635F1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F5F122C-E5FC-461D-AA05-96190D3F241F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Обеспечить требуемые свойства бетона и смеси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Согласовать прочность, долговечность и технологичность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Рационально использовать цемент и заполнители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Учесть фактические свойства исходных материалов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6F28F53-CB7B-4AF5-A434-299E76F6AF05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 мен қоспаның қажетті қасиеттерін қамтамасыз ету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Беріктік, ұзақ мерзімділік және технологиялылықты үйлестіру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Цемент пен толтырғыштарды ұтымды пайдалану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Бастапқы материалдардың нақты қасиеттерін ескеру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0244020-CB45-44AA-90DC-20CE643C4DEE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5224BC71-B134-48ED-80A1-861F4872A3D9}"/>
              </a:ext>
            </a:extLst>
          </p:cNvPr>
          <p:cNvSpPr>
            <a:spLocks noGrp="1"/>
          </p:cNvSpPr>
          <p:nvPr/>
        </p:nvSpPr>
        <p:spPr>
          <a:xfrm>
            <a:off x="7000875" y="4762500"/>
            <a:ext cx="1225550" cy="590550"/>
          </a:xfrm>
          <a:prstGeom prst="roundRect">
            <a:avLst>
              <a:gd name="adj" fmla="val 12903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985335A-5F74-41AD-91F5-1F3BD3C9DF98}"/>
              </a:ext>
            </a:extLst>
          </p:cNvPr>
          <p:cNvSpPr>
            <a:spLocks noGrp="1"/>
          </p:cNvSpPr>
          <p:nvPr/>
        </p:nvSpPr>
        <p:spPr>
          <a:xfrm>
            <a:off x="7048500" y="4829175"/>
            <a:ext cx="11303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99270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ТРЕБОВАНИЯ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ТАЛАПТАР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64959BD7-BBAD-4F34-B08B-9FD04D182EF2}"/>
              </a:ext>
            </a:extLst>
          </p:cNvPr>
          <p:cNvSpPr>
            <a:spLocks noGrp="1"/>
          </p:cNvSpPr>
          <p:nvPr/>
        </p:nvSpPr>
        <p:spPr>
          <a:xfrm>
            <a:off x="8245475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49644AA0-A960-4DB1-A076-72CE41787E28}"/>
              </a:ext>
            </a:extLst>
          </p:cNvPr>
          <p:cNvSpPr>
            <a:spLocks noGrp="1"/>
          </p:cNvSpPr>
          <p:nvPr/>
        </p:nvSpPr>
        <p:spPr>
          <a:xfrm>
            <a:off x="8340725" y="4762500"/>
            <a:ext cx="1225550" cy="590550"/>
          </a:xfrm>
          <a:prstGeom prst="roundRect">
            <a:avLst>
              <a:gd name="adj" fmla="val 12903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4769791-D21D-4A31-956E-23F10C3FE80D}"/>
              </a:ext>
            </a:extLst>
          </p:cNvPr>
          <p:cNvSpPr>
            <a:spLocks noGrp="1"/>
          </p:cNvSpPr>
          <p:nvPr/>
        </p:nvSpPr>
        <p:spPr>
          <a:xfrm>
            <a:off x="8388350" y="4829175"/>
            <a:ext cx="11303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СОСТАВ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ҚҰРАМ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F0F9FAE2-124D-4809-A053-4CBCDB1A2F8A}"/>
              </a:ext>
            </a:extLst>
          </p:cNvPr>
          <p:cNvSpPr>
            <a:spLocks noGrp="1"/>
          </p:cNvSpPr>
          <p:nvPr/>
        </p:nvSpPr>
        <p:spPr>
          <a:xfrm>
            <a:off x="9585325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EEF44C05-83A2-4DE6-8DD0-78D17721EEC0}"/>
              </a:ext>
            </a:extLst>
          </p:cNvPr>
          <p:cNvSpPr>
            <a:spLocks noGrp="1"/>
          </p:cNvSpPr>
          <p:nvPr/>
        </p:nvSpPr>
        <p:spPr>
          <a:xfrm>
            <a:off x="9680575" y="4762500"/>
            <a:ext cx="1225550" cy="590550"/>
          </a:xfrm>
          <a:prstGeom prst="roundRect">
            <a:avLst>
              <a:gd name="adj" fmla="val 12903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678A149-09EA-4B6F-9370-5ACB5CBDD40F}"/>
              </a:ext>
            </a:extLst>
          </p:cNvPr>
          <p:cNvSpPr>
            <a:spLocks noGrp="1"/>
          </p:cNvSpPr>
          <p:nvPr/>
        </p:nvSpPr>
        <p:spPr>
          <a:xfrm>
            <a:off x="9728200" y="4829175"/>
            <a:ext cx="11303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ПРОВЕРКА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ТЕКСЕРУ</a:t>
            </a:r>
          </a:p>
        </p:txBody>
      </p:sp>
    </p:spTree>
    <p:extLst>
      <p:ext uri="{BB962C8B-B14F-4D97-AF65-F5344CB8AC3E}">
        <p14:creationId xmlns:p14="http://schemas.microsoft.com/office/powerpoint/2010/main" val="324449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3CE4748-D00A-434C-86AD-867EB42DD85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9EF89C-0BEF-4B51-B53B-3602ADEF2BF6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15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9EEEB00-1CC0-43E6-B352-2E8872934C6F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7D70EB2-4217-49C0-998C-A864A5B0B958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924EAFE-3B34-425F-92DF-4741D4A77D03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DA51583-7430-460D-880A-ECF743874449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5295101-2446-47D1-A8D4-7A9205880FAA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84AE45C-8F23-49B7-B0D4-CEF63C96C66C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Требуемая прочность и показатели долговечности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Подвижность или жёсткость бетонной смеси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Характеристики цемента и заполнителей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Условия приготовления, транспортирования и уплотнения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710F8E9-CE73-420D-8B71-E8DDF09E1E6A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Қажетті беріктік және ұзақ мерзімділік көрсеткіштері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 қоспасының жылжымалылығы немесе қаттылығы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Цемент пен толтырғыш сипаттамалары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Дайындау, тасымалдау және тығыздау жағдайлары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42E88C5-A192-45D9-BA9B-85C4729C53D6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B68DE26-2FB2-4B0F-969B-81C6BDB95C5E}"/>
              </a:ext>
            </a:extLst>
          </p:cNvPr>
          <p:cNvSpPr>
            <a:spLocks noGrp="1"/>
          </p:cNvSpPr>
          <p:nvPr/>
        </p:nvSpPr>
        <p:spPr>
          <a:xfrm>
            <a:off x="6858000" y="1952625"/>
            <a:ext cx="2095500" cy="685800"/>
          </a:xfrm>
          <a:prstGeom prst="rect">
            <a:avLst/>
          </a:prstGeom>
          <a:solidFill>
            <a:srgbClr val="123047"/>
          </a:solidFill>
          <a:ln w="10478">
            <a:solidFill>
              <a:srgbClr val="B7C7D0"/>
            </a:solidFill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BF9A73F-D113-4886-9F6D-50DEAEC80B82}"/>
              </a:ext>
            </a:extLst>
          </p:cNvPr>
          <p:cNvSpPr>
            <a:spLocks noGrp="1"/>
          </p:cNvSpPr>
          <p:nvPr/>
        </p:nvSpPr>
        <p:spPr>
          <a:xfrm>
            <a:off x="6896100" y="1990725"/>
            <a:ext cx="20193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Группа / Топ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EDB0D21-D8F2-419F-A4C1-4D26B007415A}"/>
              </a:ext>
            </a:extLst>
          </p:cNvPr>
          <p:cNvSpPr>
            <a:spLocks noGrp="1"/>
          </p:cNvSpPr>
          <p:nvPr/>
        </p:nvSpPr>
        <p:spPr>
          <a:xfrm>
            <a:off x="8953500" y="1952625"/>
            <a:ext cx="2095500" cy="685800"/>
          </a:xfrm>
          <a:prstGeom prst="rect">
            <a:avLst/>
          </a:prstGeom>
          <a:solidFill>
            <a:srgbClr val="123047"/>
          </a:solidFill>
          <a:ln w="10478">
            <a:solidFill>
              <a:srgbClr val="B7C7D0"/>
            </a:solidFill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730D852-6326-45E4-994A-15E5FD0721DD}"/>
              </a:ext>
            </a:extLst>
          </p:cNvPr>
          <p:cNvSpPr>
            <a:spLocks noGrp="1"/>
          </p:cNvSpPr>
          <p:nvPr/>
        </p:nvSpPr>
        <p:spPr>
          <a:xfrm>
            <a:off x="8991600" y="1990725"/>
            <a:ext cx="20193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Примеры / Мысалдар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ABB4289-B360-47EF-96A7-C4ACDE5A32A2}"/>
              </a:ext>
            </a:extLst>
          </p:cNvPr>
          <p:cNvSpPr>
            <a:spLocks noGrp="1"/>
          </p:cNvSpPr>
          <p:nvPr/>
        </p:nvSpPr>
        <p:spPr>
          <a:xfrm>
            <a:off x="6858000" y="2638425"/>
            <a:ext cx="2095500" cy="68580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B2EA148-CD9B-4376-8250-0BDA9C319734}"/>
              </a:ext>
            </a:extLst>
          </p:cNvPr>
          <p:cNvSpPr>
            <a:spLocks noGrp="1"/>
          </p:cNvSpPr>
          <p:nvPr/>
        </p:nvSpPr>
        <p:spPr>
          <a:xfrm>
            <a:off x="6896100" y="2676525"/>
            <a:ext cx="20193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72FA689-7239-4D5E-BCEB-54C7DB377BF2}"/>
              </a:ext>
            </a:extLst>
          </p:cNvPr>
          <p:cNvSpPr>
            <a:spLocks noGrp="1"/>
          </p:cNvSpPr>
          <p:nvPr/>
        </p:nvSpPr>
        <p:spPr>
          <a:xfrm>
            <a:off x="8953500" y="2638425"/>
            <a:ext cx="2095500" cy="68580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F80D110-AAED-41E0-B041-DFC7057A0F77}"/>
              </a:ext>
            </a:extLst>
          </p:cNvPr>
          <p:cNvSpPr>
            <a:spLocks noGrp="1"/>
          </p:cNvSpPr>
          <p:nvPr/>
        </p:nvSpPr>
        <p:spPr>
          <a:xfrm>
            <a:off x="8991600" y="2676525"/>
            <a:ext cx="20193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прочность, мороз / беріктік, аяз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1884718-31B6-4B03-8B20-C73B39211A39}"/>
              </a:ext>
            </a:extLst>
          </p:cNvPr>
          <p:cNvSpPr>
            <a:spLocks noGrp="1"/>
          </p:cNvSpPr>
          <p:nvPr/>
        </p:nvSpPr>
        <p:spPr>
          <a:xfrm>
            <a:off x="6858000" y="3324225"/>
            <a:ext cx="2095500" cy="68580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7B81AF5-AEC5-48F4-823D-9CC7F2976F47}"/>
              </a:ext>
            </a:extLst>
          </p:cNvPr>
          <p:cNvSpPr>
            <a:spLocks noGrp="1"/>
          </p:cNvSpPr>
          <p:nvPr/>
        </p:nvSpPr>
        <p:spPr>
          <a:xfrm>
            <a:off x="6896100" y="3362325"/>
            <a:ext cx="20193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Смесь / Қоспа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9D073A1-2D46-4E49-BBD8-F4EF9EA92CDF}"/>
              </a:ext>
            </a:extLst>
          </p:cNvPr>
          <p:cNvSpPr>
            <a:spLocks noGrp="1"/>
          </p:cNvSpPr>
          <p:nvPr/>
        </p:nvSpPr>
        <p:spPr>
          <a:xfrm>
            <a:off x="8953500" y="3324225"/>
            <a:ext cx="2095500" cy="68580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B411943D-6D42-4160-BAEE-8CF6FF795A2B}"/>
              </a:ext>
            </a:extLst>
          </p:cNvPr>
          <p:cNvSpPr>
            <a:spLocks noGrp="1"/>
          </p:cNvSpPr>
          <p:nvPr/>
        </p:nvSpPr>
        <p:spPr>
          <a:xfrm>
            <a:off x="8991600" y="3362325"/>
            <a:ext cx="20193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подвижность / жылжымалылық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6F36C42-01BC-4D96-8537-DA4134F36F6C}"/>
              </a:ext>
            </a:extLst>
          </p:cNvPr>
          <p:cNvSpPr>
            <a:spLocks noGrp="1"/>
          </p:cNvSpPr>
          <p:nvPr/>
        </p:nvSpPr>
        <p:spPr>
          <a:xfrm>
            <a:off x="6858000" y="4010025"/>
            <a:ext cx="2095500" cy="68580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</a:ln>
        </p:spPr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9C07251-838A-4F6D-9ED4-556EACDA334B}"/>
              </a:ext>
            </a:extLst>
          </p:cNvPr>
          <p:cNvSpPr>
            <a:spLocks noGrp="1"/>
          </p:cNvSpPr>
          <p:nvPr/>
        </p:nvSpPr>
        <p:spPr>
          <a:xfrm>
            <a:off x="6896100" y="4048125"/>
            <a:ext cx="20193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Материалы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CC6EC93-0966-41DC-916F-341A614CC7CB}"/>
              </a:ext>
            </a:extLst>
          </p:cNvPr>
          <p:cNvSpPr>
            <a:spLocks noGrp="1"/>
          </p:cNvSpPr>
          <p:nvPr/>
        </p:nvSpPr>
        <p:spPr>
          <a:xfrm>
            <a:off x="8953500" y="4010025"/>
            <a:ext cx="2095500" cy="68580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</a:ln>
        </p:spPr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217B6BDE-B75F-4B0E-B428-4985FA54047F}"/>
              </a:ext>
            </a:extLst>
          </p:cNvPr>
          <p:cNvSpPr>
            <a:spLocks noGrp="1"/>
          </p:cNvSpPr>
          <p:nvPr/>
        </p:nvSpPr>
        <p:spPr>
          <a:xfrm>
            <a:off x="8991600" y="4048125"/>
            <a:ext cx="20193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плотность, влажность / тығыздық, ылғал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32F6B86A-C64B-48FC-B806-7631BB8A7083}"/>
              </a:ext>
            </a:extLst>
          </p:cNvPr>
          <p:cNvSpPr>
            <a:spLocks noGrp="1"/>
          </p:cNvSpPr>
          <p:nvPr/>
        </p:nvSpPr>
        <p:spPr>
          <a:xfrm>
            <a:off x="6858000" y="4695825"/>
            <a:ext cx="2095500" cy="68580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</a:ln>
        </p:spPr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67EBF88D-A2C5-436F-8AEA-9D9AF27F8ABC}"/>
              </a:ext>
            </a:extLst>
          </p:cNvPr>
          <p:cNvSpPr>
            <a:spLocks noGrp="1"/>
          </p:cNvSpPr>
          <p:nvPr/>
        </p:nvSpPr>
        <p:spPr>
          <a:xfrm>
            <a:off x="6896100" y="4733925"/>
            <a:ext cx="20193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Технология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6DF2E6A7-264B-4B34-B16F-44FA3DC8953F}"/>
              </a:ext>
            </a:extLst>
          </p:cNvPr>
          <p:cNvSpPr>
            <a:spLocks noGrp="1"/>
          </p:cNvSpPr>
          <p:nvPr/>
        </p:nvSpPr>
        <p:spPr>
          <a:xfrm>
            <a:off x="8953500" y="4695825"/>
            <a:ext cx="2095500" cy="68580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</a:ln>
        </p:spPr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E0424E18-9D5F-4B38-ABFE-422F8740586F}"/>
              </a:ext>
            </a:extLst>
          </p:cNvPr>
          <p:cNvSpPr>
            <a:spLocks noGrp="1"/>
          </p:cNvSpPr>
          <p:nvPr/>
        </p:nvSpPr>
        <p:spPr>
          <a:xfrm>
            <a:off x="8991600" y="4733925"/>
            <a:ext cx="20193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время, уплотнение / уақыт, тығыздау</a:t>
            </a:r>
          </a:p>
        </p:txBody>
      </p:sp>
    </p:spTree>
    <p:extLst>
      <p:ext uri="{BB962C8B-B14F-4D97-AF65-F5344CB8AC3E}">
        <p14:creationId xmlns:p14="http://schemas.microsoft.com/office/powerpoint/2010/main" val="1765029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65DCCAB-24F9-49F3-98E0-F1A05BB4A3B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98B7C9C-31A3-4541-925B-5353150DD4A2}"/>
              </a:ext>
            </a:extLst>
          </p:cNvPr>
          <p:cNvSpPr>
            <a:spLocks noGrp="1"/>
          </p:cNvSpPr>
          <p:nvPr/>
        </p:nvSpPr>
        <p:spPr>
          <a:xfrm>
            <a:off x="5905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598E251-FC55-4756-8BDC-6F054BBBA517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16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5F2BBA0-8FC5-429A-B5F4-2A6362CDA6C4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Су цемент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қатынасы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EB04314-C0CD-4DF6-A5CC-F5A54F674810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EAD4E51-86FA-42E9-AD02-EB79E2D52489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E5CFF71-4432-4461-A33E-9C46A8616788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58F66D5-C69B-4BC1-B51A-B4180B694094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437B700-AD95-4EF4-9248-38D9FCFDFA7C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Определяет количество воды относительно массы цемента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Влияет на капиллярную пористость цементного камня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При одинаковом уплотнении избыток воды снижает прочность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Технологичность обеспечивают составом и добавками, а не только водой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3D106D8-64CA-458B-82D8-09D64DDD0869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Су мөлшерінің цемент массасына қатынасын көрсетеді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Цемент тасының капиллярлық кеуектілігіне әсер етеді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Бірдей тығыздауда артық су беріктікті төмендетеді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Технологиялылық тек сумен емес, құрам және қоспалармен қамтамасыз етіледі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AC10554-4123-4549-A6EC-A07C56ED6633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1C3E91E5-3465-4E18-A9DE-4B7E07695D23}"/>
              </a:ext>
            </a:extLst>
          </p:cNvPr>
          <p:cNvSpPr>
            <a:spLocks noGrp="1"/>
          </p:cNvSpPr>
          <p:nvPr/>
        </p:nvSpPr>
        <p:spPr>
          <a:xfrm>
            <a:off x="7239000" y="2333625"/>
            <a:ext cx="3238500" cy="552450"/>
          </a:xfrm>
          <a:prstGeom prst="roundRect">
            <a:avLst>
              <a:gd name="adj" fmla="val 13793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18471D8-B9F9-438D-8D28-549D9AD2CFE9}"/>
              </a:ext>
            </a:extLst>
          </p:cNvPr>
          <p:cNvSpPr>
            <a:spLocks noGrp="1"/>
          </p:cNvSpPr>
          <p:nvPr/>
        </p:nvSpPr>
        <p:spPr>
          <a:xfrm>
            <a:off x="7239000" y="2333625"/>
            <a:ext cx="3238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W/C = mᵥ / m꜀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8302673-29E9-4BE2-BCEB-476C7463E46F}"/>
              </a:ext>
            </a:extLst>
          </p:cNvPr>
          <p:cNvSpPr>
            <a:spLocks noGrp="1"/>
          </p:cNvSpPr>
          <p:nvPr/>
        </p:nvSpPr>
        <p:spPr>
          <a:xfrm>
            <a:off x="7239000" y="3057525"/>
            <a:ext cx="3238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7222"/>
          </a:bodyPr>
          <a:lstStyle/>
          <a:p>
            <a:pPr algn="ctr">
              <a:def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водоцементное отношение / су цемент қатынасы</a:t>
            </a:r>
          </a:p>
        </p:txBody>
      </p:sp>
    </p:spTree>
    <p:extLst>
      <p:ext uri="{BB962C8B-B14F-4D97-AF65-F5344CB8AC3E}">
        <p14:creationId xmlns:p14="http://schemas.microsoft.com/office/powerpoint/2010/main" val="1335560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88C9563-129C-4839-B91F-51DB7E410AD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C5C5FC1-FA0B-45FA-A3FB-93C1A247ED6A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CAB3CC-C717-4CEA-9FD5-8008DE771309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17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C645FF2-63BE-457A-AF99-453A39741D9D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Компоненттердің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абсолют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көлемдері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A4EF27F-6E8E-4C61-B352-07D20B4B0AE8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AB745AB-BF27-4606-91B1-620202842960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DE5193E-4CF2-4E3E-BF78-97EA4E4F18AE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EF9C575-5CBD-4773-B2EC-1FBC8F657C74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D32B4AF-67EE-4B44-8B22-F565983CB460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Сумма абсолютных объёмов компонентов равна объёму бетона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Массу компонента делят на его истинную плотность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Воздух учитывают отдельной долей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Метод помогает определить массы заполнителей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F17A687-19BD-4499-8E78-D83748899207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Компоненттердің абсолют көлемдерінің қосындысы бетон көлеміне тең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Компонент массасы оның нақты тығыздығына бөлінеді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Ауа жеке үлес ретінде ескеріледі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Әдіс толтырғыш массаларын анықтауға көмектеседі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A289368-17D3-4386-91ED-0DBE1AD4AA5A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B75B2620-38B2-4B11-9DEC-754A44122187}"/>
              </a:ext>
            </a:extLst>
          </p:cNvPr>
          <p:cNvSpPr>
            <a:spLocks noGrp="1"/>
          </p:cNvSpPr>
          <p:nvPr/>
        </p:nvSpPr>
        <p:spPr>
          <a:xfrm>
            <a:off x="7239000" y="2190750"/>
            <a:ext cx="3238500" cy="552450"/>
          </a:xfrm>
          <a:prstGeom prst="roundRect">
            <a:avLst>
              <a:gd name="adj" fmla="val 13793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E0BBB4C-0CC5-4CC7-8FD7-A2CE6C15381B}"/>
              </a:ext>
            </a:extLst>
          </p:cNvPr>
          <p:cNvSpPr>
            <a:spLocks noGrp="1"/>
          </p:cNvSpPr>
          <p:nvPr/>
        </p:nvSpPr>
        <p:spPr>
          <a:xfrm>
            <a:off x="7239000" y="2190750"/>
            <a:ext cx="3238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Σ (mᵢ / ρᵢ) + Vair = 1 м³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423083A-54CE-4A30-8B6E-E8AB0D4FDE4A}"/>
              </a:ext>
            </a:extLst>
          </p:cNvPr>
          <p:cNvSpPr>
            <a:spLocks noGrp="1"/>
          </p:cNvSpPr>
          <p:nvPr/>
        </p:nvSpPr>
        <p:spPr>
          <a:xfrm>
            <a:off x="7239000" y="2914650"/>
            <a:ext cx="32385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7222"/>
          </a:bodyPr>
          <a:lstStyle/>
          <a:p>
            <a:pPr algn="ctr">
              <a:def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уравнение абсолютных объёмов / абсолют көлемдер теңдеуі</a:t>
            </a:r>
          </a:p>
        </p:txBody>
      </p:sp>
    </p:spTree>
    <p:extLst>
      <p:ext uri="{BB962C8B-B14F-4D97-AF65-F5344CB8AC3E}">
        <p14:creationId xmlns:p14="http://schemas.microsoft.com/office/powerpoint/2010/main" val="299155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FBA0659E-8E53-44B2-921A-9038D143A73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B433C85-991B-424E-8E2A-83FC9251C10A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16616B2-156D-4378-86A5-929E2804CEFC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18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2247FCF-DF18-447A-9A28-D5A2EBB2A257}"/>
              </a:ext>
            </a:extLst>
          </p:cNvPr>
          <p:cNvSpPr>
            <a:spLocks noGrp="1"/>
          </p:cNvSpPr>
          <p:nvPr/>
        </p:nvSpPr>
        <p:spPr>
          <a:xfrm>
            <a:off x="552450" y="26670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Ауыр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бетон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құрамын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жобалау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алгоритмі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01018E2-D9E1-46C7-9DAB-2DAF33AE2473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ECF5D1D-C644-4883-8CBA-4C19947B134F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95592A0-67F5-492C-AB85-4B10812E3343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7355B51-3EE7-45BD-8AB8-83AE6B8C138F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E0D59C4-1C95-4540-B78D-846FF34139BF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Назначают требования к бетону и смеси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Выбирают водоцементное отношение и расход воды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Определяют расход цемента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Рассчитывают песок и крупный заполнитель по объёмному балансу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Проверяют пробным замесом и корректируют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C968139-97D4-4D07-B53D-6C832F90D760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 мен қоспаға талаптар белгіленеді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Су цемент қатынасы мен су шығыны таңдалады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Цемент шығыны анықталады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Құм мен ірі толтырғыш көлемдік теңгеріммен есептеледі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Сынақ илеуі арқылы тексеріліп, түзетіледі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AA2A922-502B-401E-9352-66272E162688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7669A3D8-91BB-42E3-9442-874A500D77C5}"/>
              </a:ext>
            </a:extLst>
          </p:cNvPr>
          <p:cNvSpPr>
            <a:spLocks noGrp="1"/>
          </p:cNvSpPr>
          <p:nvPr/>
        </p:nvSpPr>
        <p:spPr>
          <a:xfrm>
            <a:off x="6858000" y="4762500"/>
            <a:ext cx="765810" cy="590550"/>
          </a:xfrm>
          <a:prstGeom prst="roundRect">
            <a:avLst>
              <a:gd name="adj" fmla="val 12903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10FAA85-BD54-4CBE-A967-C9BB752D6AC1}"/>
              </a:ext>
            </a:extLst>
          </p:cNvPr>
          <p:cNvSpPr>
            <a:spLocks noGrp="1"/>
          </p:cNvSpPr>
          <p:nvPr/>
        </p:nvSpPr>
        <p:spPr>
          <a:xfrm>
            <a:off x="6905625" y="4829175"/>
            <a:ext cx="67056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89074" lnSpcReduction="2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ТАЛАП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ТРЕБОВАНИЕ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556465BE-2CDC-424E-BAD3-C55529410971}"/>
              </a:ext>
            </a:extLst>
          </p:cNvPr>
          <p:cNvSpPr>
            <a:spLocks noGrp="1"/>
          </p:cNvSpPr>
          <p:nvPr/>
        </p:nvSpPr>
        <p:spPr>
          <a:xfrm>
            <a:off x="7642860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87A01FE6-7501-4063-9254-4D34934BEEB4}"/>
              </a:ext>
            </a:extLst>
          </p:cNvPr>
          <p:cNvSpPr>
            <a:spLocks noGrp="1"/>
          </p:cNvSpPr>
          <p:nvPr/>
        </p:nvSpPr>
        <p:spPr>
          <a:xfrm>
            <a:off x="7738110" y="4762500"/>
            <a:ext cx="765810" cy="590550"/>
          </a:xfrm>
          <a:prstGeom prst="roundRect">
            <a:avLst>
              <a:gd name="adj" fmla="val 12903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97A5E38-B77F-4E78-B3BA-D1B5859AB77D}"/>
              </a:ext>
            </a:extLst>
          </p:cNvPr>
          <p:cNvSpPr>
            <a:spLocks noGrp="1"/>
          </p:cNvSpPr>
          <p:nvPr/>
        </p:nvSpPr>
        <p:spPr>
          <a:xfrm>
            <a:off x="7785735" y="4829175"/>
            <a:ext cx="67056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W/C + W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0A76E645-A3BD-4460-AD1C-ECDBC20192CE}"/>
              </a:ext>
            </a:extLst>
          </p:cNvPr>
          <p:cNvSpPr>
            <a:spLocks noGrp="1"/>
          </p:cNvSpPr>
          <p:nvPr/>
        </p:nvSpPr>
        <p:spPr>
          <a:xfrm>
            <a:off x="8522970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0A73B852-8F2C-476C-BFE0-B317C756C43A}"/>
              </a:ext>
            </a:extLst>
          </p:cNvPr>
          <p:cNvSpPr>
            <a:spLocks noGrp="1"/>
          </p:cNvSpPr>
          <p:nvPr/>
        </p:nvSpPr>
        <p:spPr>
          <a:xfrm>
            <a:off x="8618220" y="4762500"/>
            <a:ext cx="765810" cy="590550"/>
          </a:xfrm>
          <a:prstGeom prst="roundRect">
            <a:avLst>
              <a:gd name="adj" fmla="val 12903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E09083F-0792-49D1-80BD-DBFEF5AFE6DA}"/>
              </a:ext>
            </a:extLst>
          </p:cNvPr>
          <p:cNvSpPr>
            <a:spLocks noGrp="1"/>
          </p:cNvSpPr>
          <p:nvPr/>
        </p:nvSpPr>
        <p:spPr>
          <a:xfrm>
            <a:off x="8665845" y="4829175"/>
            <a:ext cx="67056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</a:t>
            </a:r>
          </a:p>
        </p:txBody>
      </p:sp>
      <p:sp>
        <p:nvSpPr>
          <p:cNvPr id="20" name="Шеврон 19">
            <a:extLst>
              <a:ext uri="{FF2B5EF4-FFF2-40B4-BE49-F238E27FC236}">
                <a16:creationId xmlns:a16="http://schemas.microsoft.com/office/drawing/2014/main" id="{674718D7-6E15-4B2D-89F8-EDD9313F21BA}"/>
              </a:ext>
            </a:extLst>
          </p:cNvPr>
          <p:cNvSpPr>
            <a:spLocks noGrp="1"/>
          </p:cNvSpPr>
          <p:nvPr/>
        </p:nvSpPr>
        <p:spPr>
          <a:xfrm>
            <a:off x="9403080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59D14800-2C8D-467A-8487-2707A027D7F8}"/>
              </a:ext>
            </a:extLst>
          </p:cNvPr>
          <p:cNvSpPr>
            <a:spLocks noGrp="1"/>
          </p:cNvSpPr>
          <p:nvPr/>
        </p:nvSpPr>
        <p:spPr>
          <a:xfrm>
            <a:off x="9498330" y="4762500"/>
            <a:ext cx="765810" cy="590550"/>
          </a:xfrm>
          <a:prstGeom prst="roundRect">
            <a:avLst>
              <a:gd name="adj" fmla="val 12903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2D37A74-43B1-44AE-901C-9A4214AB3C53}"/>
              </a:ext>
            </a:extLst>
          </p:cNvPr>
          <p:cNvSpPr>
            <a:spLocks noGrp="1"/>
          </p:cNvSpPr>
          <p:nvPr/>
        </p:nvSpPr>
        <p:spPr>
          <a:xfrm>
            <a:off x="9545955" y="4829175"/>
            <a:ext cx="67056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 + G</a:t>
            </a:r>
          </a:p>
        </p:txBody>
      </p:sp>
      <p:sp>
        <p:nvSpPr>
          <p:cNvPr id="23" name="Шеврон 22">
            <a:extLst>
              <a:ext uri="{FF2B5EF4-FFF2-40B4-BE49-F238E27FC236}">
                <a16:creationId xmlns:a16="http://schemas.microsoft.com/office/drawing/2014/main" id="{86DDC11C-F544-45B8-841F-F62ECF452208}"/>
              </a:ext>
            </a:extLst>
          </p:cNvPr>
          <p:cNvSpPr>
            <a:spLocks noGrp="1"/>
          </p:cNvSpPr>
          <p:nvPr/>
        </p:nvSpPr>
        <p:spPr>
          <a:xfrm>
            <a:off x="10283190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51BF58B3-5D2F-448E-B47B-7546E94AE523}"/>
              </a:ext>
            </a:extLst>
          </p:cNvPr>
          <p:cNvSpPr>
            <a:spLocks noGrp="1"/>
          </p:cNvSpPr>
          <p:nvPr/>
        </p:nvSpPr>
        <p:spPr>
          <a:xfrm>
            <a:off x="10378440" y="4762500"/>
            <a:ext cx="765810" cy="590550"/>
          </a:xfrm>
          <a:prstGeom prst="roundRect">
            <a:avLst>
              <a:gd name="adj" fmla="val 12903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BBD9035-817E-4A38-9E39-85DB8BE257E8}"/>
              </a:ext>
            </a:extLst>
          </p:cNvPr>
          <p:cNvSpPr>
            <a:spLocks noGrp="1"/>
          </p:cNvSpPr>
          <p:nvPr/>
        </p:nvSpPr>
        <p:spPr>
          <a:xfrm>
            <a:off x="10426065" y="4829175"/>
            <a:ext cx="67056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97083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СЫНАҚ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ПРОБА</a:t>
            </a:r>
          </a:p>
        </p:txBody>
      </p:sp>
    </p:spTree>
    <p:extLst>
      <p:ext uri="{BB962C8B-B14F-4D97-AF65-F5344CB8AC3E}">
        <p14:creationId xmlns:p14="http://schemas.microsoft.com/office/powerpoint/2010/main" val="12475904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00EB5B1-4E8A-476C-9451-73228F3CD3F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F49C03A-DEBF-4F4C-887C-F9194D6D9C99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dirty="0" smtClean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endParaRPr lang="ru-RU" sz="1050" b="0" dirty="0" smtClean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45A2532-8520-4415-AC35-57B6D82958EC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19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A4566A3-D92C-46B7-A362-FDF52D7284F3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Су-цемент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қатынасының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әсері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F311298-9332-45FA-BC67-43F641766CD3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EE9FEA5-CFCA-416D-9DEC-A9154D0A8CEB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2C2FC40-0F2C-4BA8-8D47-FC0B6274B3FD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B3C6641-A885-462C-B745-DF4FD390C3C2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F744C8E-35D6-4B7C-BC05-472C7DD7A704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762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В/Ц — отношение массы воды к массе цемента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Увеличение В/Ц повышает подвижность смеси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Излишняя вода образует капиллярные поры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Рост пористости снижает прочность и долговечность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5C15756-680C-4902-B5BE-712157174D36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762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С/Ц —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су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массасының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цемент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массасына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қатынасы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С/Ц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артуы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қоспаның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жылжымалылығын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жоғарылатады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Артық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су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капиллярлық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кеуектер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түзеді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Кеуектіліктің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артуы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беріктік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пен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ұзақ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мерзімділікті</a:t>
            </a:r>
            <a:r>
              <a:rPr sz="1350" dirty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350" dirty="0" err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төмендетеді</a:t>
            </a:r>
            <a:endParaRPr sz="1350" dirty="0">
              <a:solidFill>
                <a:srgbClr val="17212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9662189-F927-4555-BC37-FBB1646D2AD6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143250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D5EC7A8-28DF-45BB-B61B-3235C512FF17}"/>
              </a:ext>
            </a:extLst>
          </p:cNvPr>
          <p:cNvSpPr>
            <a:spLocks noGrp="1"/>
          </p:cNvSpPr>
          <p:nvPr/>
        </p:nvSpPr>
        <p:spPr>
          <a:xfrm>
            <a:off x="7524750" y="1952625"/>
            <a:ext cx="3143250" cy="571500"/>
          </a:xfrm>
          <a:prstGeom prst="rect">
            <a:avLst/>
          </a:prstGeom>
          <a:solidFill>
            <a:srgbClr val="176B87"/>
          </a:solidFill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20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В/Ц = mв / mц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606C7AF7-19EA-4C58-B63B-6EC4C19F2105}"/>
              </a:ext>
            </a:extLst>
          </p:cNvPr>
          <p:cNvSpPr>
            <a:spLocks noGrp="1"/>
          </p:cNvSpPr>
          <p:nvPr/>
        </p:nvSpPr>
        <p:spPr>
          <a:xfrm>
            <a:off x="7000875" y="3143250"/>
            <a:ext cx="1190625" cy="666750"/>
          </a:xfrm>
          <a:prstGeom prst="roundRect">
            <a:avLst>
              <a:gd name="adj" fmla="val 11429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1C18843-F689-48A7-B4AD-B21CCE8A2EF0}"/>
              </a:ext>
            </a:extLst>
          </p:cNvPr>
          <p:cNvSpPr>
            <a:spLocks noGrp="1"/>
          </p:cNvSpPr>
          <p:nvPr/>
        </p:nvSpPr>
        <p:spPr>
          <a:xfrm>
            <a:off x="7048500" y="3219450"/>
            <a:ext cx="1095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85185" lnSpcReduction="1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БОЛЬШЕ ВОДЫ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СУ КӨП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31C3E2AC-E56F-43AB-AABD-A9649FFD70C1}"/>
              </a:ext>
            </a:extLst>
          </p:cNvPr>
          <p:cNvSpPr>
            <a:spLocks noGrp="1"/>
          </p:cNvSpPr>
          <p:nvPr/>
        </p:nvSpPr>
        <p:spPr>
          <a:xfrm>
            <a:off x="8334375" y="3143250"/>
            <a:ext cx="1190625" cy="666750"/>
          </a:xfrm>
          <a:prstGeom prst="roundRect">
            <a:avLst>
              <a:gd name="adj" fmla="val 11429"/>
            </a:avLst>
          </a:prstGeom>
          <a:solidFill>
            <a:srgbClr val="D97745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D2578C7-6CE1-4DD4-BB72-8BC3F815A265}"/>
              </a:ext>
            </a:extLst>
          </p:cNvPr>
          <p:cNvSpPr>
            <a:spLocks noGrp="1"/>
          </p:cNvSpPr>
          <p:nvPr/>
        </p:nvSpPr>
        <p:spPr>
          <a:xfrm>
            <a:off x="8382000" y="3219450"/>
            <a:ext cx="1095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88230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БОЛЬШЕ ПОР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КЕУЕК КӨП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4E84785B-9C6C-4EB1-878D-DFF0DC9594FB}"/>
              </a:ext>
            </a:extLst>
          </p:cNvPr>
          <p:cNvSpPr>
            <a:spLocks noGrp="1"/>
          </p:cNvSpPr>
          <p:nvPr/>
        </p:nvSpPr>
        <p:spPr>
          <a:xfrm>
            <a:off x="9667875" y="3143250"/>
            <a:ext cx="1381125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0AEFE76-8EB5-4CE2-BDB8-C16261848961}"/>
              </a:ext>
            </a:extLst>
          </p:cNvPr>
          <p:cNvSpPr>
            <a:spLocks noGrp="1"/>
          </p:cNvSpPr>
          <p:nvPr/>
        </p:nvSpPr>
        <p:spPr>
          <a:xfrm>
            <a:off x="9715500" y="3219450"/>
            <a:ext cx="12858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85185" lnSpcReduction="1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НИЖЕ ПРОЧНОСТЬ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БЕРІКТІК ТӨМЕН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3EA2FA9-DB0C-48C6-93D7-BE4410CFC4D0}"/>
              </a:ext>
            </a:extLst>
          </p:cNvPr>
          <p:cNvSpPr>
            <a:spLocks noGrp="1"/>
          </p:cNvSpPr>
          <p:nvPr/>
        </p:nvSpPr>
        <p:spPr>
          <a:xfrm>
            <a:off x="7239000" y="4238625"/>
            <a:ext cx="3571875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88581" lnSpcReduction="20000"/>
          </a:bodyPr>
          <a:lstStyle/>
          <a:p>
            <a:pPr algn="ctr">
              <a:def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Подвижность регулируют составом и добавками</a:t>
            </a:r>
          </a:p>
          <a:p>
            <a:pPr algn="ctr">
              <a:def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Жылжымалылық құрам және қоспалар арқылы реттеледі</a:t>
            </a:r>
          </a:p>
        </p:txBody>
      </p:sp>
    </p:spTree>
    <p:extLst>
      <p:ext uri="{BB962C8B-B14F-4D97-AF65-F5344CB8AC3E}">
        <p14:creationId xmlns:p14="http://schemas.microsoft.com/office/powerpoint/2010/main" val="3916090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D5BD402-2543-4F1B-89E2-B8EEA470577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E4F4CEE-A96C-44E3-A663-13FB658E0D6F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5F19F9C-968C-4B98-AE04-BE3687A0062F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20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75B366-18AD-4B22-801E-498446275A33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Бетонның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сынақ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илеуі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AA6CFB3-4F1F-400A-BEE2-423053D4F49A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297D2D6-1E46-4EE3-8EEE-AD367811E476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F958978-442F-4B8B-9DCD-D54C250424C6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3850047-6986-46B0-9B66-ACE22F379D05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75179FB-561A-48AB-AAFF-C3DADA86ACAC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762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Расчётный состав проверяют пробным замесом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 смеси определяют подвижность, плотность и содержание воздуха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Изготавливают контрольные образцы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 результатам испытаний уточняют рабочий состав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33CC623-82C7-4F25-9D4D-5858A7A61106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762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Есептік құрам сынақ илеуімен тексеріледі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Қоспаның жылжымалылығы, тығыздығы және ауа мөлшері анықталады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Бақылау үлгілері дайындалады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Сынақ нәтижелері бойынша жұмыс құрамы нақтыланады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E80A8B4-C00D-4842-BB32-EB5FB16CE2E5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143250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7EEA2425-F0FA-4E81-9537-149BF948AB24}"/>
              </a:ext>
            </a:extLst>
          </p:cNvPr>
          <p:cNvSpPr>
            <a:spLocks noGrp="1"/>
          </p:cNvSpPr>
          <p:nvPr/>
        </p:nvSpPr>
        <p:spPr>
          <a:xfrm>
            <a:off x="6858000" y="3048000"/>
            <a:ext cx="952500" cy="666750"/>
          </a:xfrm>
          <a:prstGeom prst="roundRect">
            <a:avLst>
              <a:gd name="adj" fmla="val 11429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98F5981-286D-4925-A70D-970918DFA34C}"/>
              </a:ext>
            </a:extLst>
          </p:cNvPr>
          <p:cNvSpPr>
            <a:spLocks noGrp="1"/>
          </p:cNvSpPr>
          <p:nvPr/>
        </p:nvSpPr>
        <p:spPr>
          <a:xfrm>
            <a:off x="6905625" y="3124200"/>
            <a:ext cx="857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РАСЧЁТ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ЕСЕП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8B18A622-8EB0-453B-923E-2BFD6C23422D}"/>
              </a:ext>
            </a:extLst>
          </p:cNvPr>
          <p:cNvSpPr>
            <a:spLocks noGrp="1"/>
          </p:cNvSpPr>
          <p:nvPr/>
        </p:nvSpPr>
        <p:spPr>
          <a:xfrm>
            <a:off x="7953375" y="3048000"/>
            <a:ext cx="952500" cy="666750"/>
          </a:xfrm>
          <a:prstGeom prst="roundRect">
            <a:avLst>
              <a:gd name="adj" fmla="val 11429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0637709-F10E-4F91-9A48-841123E376F0}"/>
              </a:ext>
            </a:extLst>
          </p:cNvPr>
          <p:cNvSpPr>
            <a:spLocks noGrp="1"/>
          </p:cNvSpPr>
          <p:nvPr/>
        </p:nvSpPr>
        <p:spPr>
          <a:xfrm>
            <a:off x="8001000" y="3124200"/>
            <a:ext cx="857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ЗАМЕС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ИЛЕУ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470FC51D-BEB6-491E-8AE7-2C0F35F0718D}"/>
              </a:ext>
            </a:extLst>
          </p:cNvPr>
          <p:cNvSpPr>
            <a:spLocks noGrp="1"/>
          </p:cNvSpPr>
          <p:nvPr/>
        </p:nvSpPr>
        <p:spPr>
          <a:xfrm>
            <a:off x="9048750" y="3048000"/>
            <a:ext cx="952500" cy="666750"/>
          </a:xfrm>
          <a:prstGeom prst="roundRect">
            <a:avLst>
              <a:gd name="adj" fmla="val 11429"/>
            </a:avLst>
          </a:prstGeom>
          <a:solidFill>
            <a:srgbClr val="D97745"/>
          </a:solidFill>
          <a:ln w="0">
            <a:noFill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F24CD92-0DE3-4A43-B66B-AC879ED780EA}"/>
              </a:ext>
            </a:extLst>
          </p:cNvPr>
          <p:cNvSpPr>
            <a:spLocks noGrp="1"/>
          </p:cNvSpPr>
          <p:nvPr/>
        </p:nvSpPr>
        <p:spPr>
          <a:xfrm>
            <a:off x="9096375" y="3124200"/>
            <a:ext cx="857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77685" lnSpcReduction="1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ИСПЫТАНИЯ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СЫНАҚТАР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16EDFE1C-89F7-4EFC-971F-DD91D5444166}"/>
              </a:ext>
            </a:extLst>
          </p:cNvPr>
          <p:cNvSpPr>
            <a:spLocks noGrp="1"/>
          </p:cNvSpPr>
          <p:nvPr/>
        </p:nvSpPr>
        <p:spPr>
          <a:xfrm>
            <a:off x="10144125" y="3048000"/>
            <a:ext cx="952500" cy="666750"/>
          </a:xfrm>
          <a:prstGeom prst="roundRect">
            <a:avLst>
              <a:gd name="adj" fmla="val 11429"/>
            </a:avLst>
          </a:prstGeom>
          <a:solidFill>
            <a:srgbClr val="438A5E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A961235-1979-4D61-A9D9-0FC0E7992ED3}"/>
              </a:ext>
            </a:extLst>
          </p:cNvPr>
          <p:cNvSpPr>
            <a:spLocks noGrp="1"/>
          </p:cNvSpPr>
          <p:nvPr/>
        </p:nvSpPr>
        <p:spPr>
          <a:xfrm>
            <a:off x="10191750" y="3124200"/>
            <a:ext cx="8572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85185" lnSpcReduction="1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КОРРЕКТИРОВКА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ТҮЗЕТУ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8B87400-29FE-4A51-8578-A63D551A14EE}"/>
              </a:ext>
            </a:extLst>
          </p:cNvPr>
          <p:cNvSpPr>
            <a:spLocks noGrp="1"/>
          </p:cNvSpPr>
          <p:nvPr/>
        </p:nvSpPr>
        <p:spPr>
          <a:xfrm>
            <a:off x="7096125" y="4238625"/>
            <a:ext cx="371475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81574" lnSpcReduction="10000"/>
          </a:bodyPr>
          <a:lstStyle/>
          <a:p>
            <a:pPr algn="ctr">
              <a:def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Рабочий состав принимают после подтверждения требуемых свойств</a:t>
            </a:r>
          </a:p>
          <a:p>
            <a:pPr algn="ctr">
              <a:def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Қажетті қасиеттер расталғаннан кейін жұмыс құрамы қабылданады</a:t>
            </a:r>
          </a:p>
        </p:txBody>
      </p:sp>
    </p:spTree>
    <p:extLst>
      <p:ext uri="{BB962C8B-B14F-4D97-AF65-F5344CB8AC3E}">
        <p14:creationId xmlns:p14="http://schemas.microsoft.com/office/powerpoint/2010/main" val="9268768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2A4698F-7880-4C51-AA71-90FC288AD64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9065A0A-34B0-4880-B812-FB0685FC69E3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0102AD9-601E-4FC9-9346-36CF59FCA936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550" b="1" dirty="0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Технологическая схема бетона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06EA7B9-83C6-4C19-AA70-58EA675902D2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C6FC46A-06C0-4137-8FA3-74485CDED5AA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3713A2A-52E3-4E24-BB71-6361CED60FFE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2A1F730-B3FD-44CA-86E5-DA9A519E966E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2F9C89E-6632-40B6-8FAE-C892C7E8DF55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Хранят материалы с защитой от загрязнения и смешивания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Дозируют компоненты по установленному составу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Смешивают до требуемой однородности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Транспортируют без расслоения и потери подвижности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Укладывают, уплотняют и обеспечивают уход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15164BA-0FD1-42FD-BFD2-F73E3A004E14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 fontScale="96181"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Материалдар ластанудан және араласудан қорғалып сақталады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Компоненттер белгіленген құрам бойынша мөлшерленеді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Қажетті біртектілікке дейін араластырылады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Қабаттанбай және жылжымалылығын жоғалтпай тасымалданады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Төселеді, тығыздалады және күтім жасалады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68A0E4C-52FA-4943-B66D-592C09747E57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E4CE375C-2370-4DCD-918A-AA02828336DB}"/>
              </a:ext>
            </a:extLst>
          </p:cNvPr>
          <p:cNvSpPr>
            <a:spLocks noGrp="1"/>
          </p:cNvSpPr>
          <p:nvPr/>
        </p:nvSpPr>
        <p:spPr>
          <a:xfrm>
            <a:off x="6810375" y="4762500"/>
            <a:ext cx="775335" cy="590550"/>
          </a:xfrm>
          <a:prstGeom prst="roundRect">
            <a:avLst>
              <a:gd name="adj" fmla="val 12903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A3460A1-4FBC-4511-B2EF-9E4151D5DBDA}"/>
              </a:ext>
            </a:extLst>
          </p:cNvPr>
          <p:cNvSpPr>
            <a:spLocks noGrp="1"/>
          </p:cNvSpPr>
          <p:nvPr/>
        </p:nvSpPr>
        <p:spPr>
          <a:xfrm>
            <a:off x="6858000" y="4829175"/>
            <a:ext cx="68008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65310" lnSpcReduction="2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ДОЗИРОВАНИЕ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МӨЛШЕРЛЕУ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2B55AE64-9865-4964-8251-F09C73247861}"/>
              </a:ext>
            </a:extLst>
          </p:cNvPr>
          <p:cNvSpPr>
            <a:spLocks noGrp="1"/>
          </p:cNvSpPr>
          <p:nvPr/>
        </p:nvSpPr>
        <p:spPr>
          <a:xfrm>
            <a:off x="7604760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393954AE-1E31-4207-AA04-E5E37751C192}"/>
              </a:ext>
            </a:extLst>
          </p:cNvPr>
          <p:cNvSpPr>
            <a:spLocks noGrp="1"/>
          </p:cNvSpPr>
          <p:nvPr/>
        </p:nvSpPr>
        <p:spPr>
          <a:xfrm>
            <a:off x="7700010" y="4762500"/>
            <a:ext cx="775335" cy="590550"/>
          </a:xfrm>
          <a:prstGeom prst="roundRect">
            <a:avLst>
              <a:gd name="adj" fmla="val 12903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C477CFD-2A60-4729-8F87-9F352E336D8A}"/>
              </a:ext>
            </a:extLst>
          </p:cNvPr>
          <p:cNvSpPr>
            <a:spLocks noGrp="1"/>
          </p:cNvSpPr>
          <p:nvPr/>
        </p:nvSpPr>
        <p:spPr>
          <a:xfrm>
            <a:off x="7747635" y="4829175"/>
            <a:ext cx="68008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63850" lnSpcReduction="2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СМЕШЕНИЕ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АРАЛАСТЫРУ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A6C5B712-18F2-4443-B953-ED2E33DC7A47}"/>
              </a:ext>
            </a:extLst>
          </p:cNvPr>
          <p:cNvSpPr>
            <a:spLocks noGrp="1"/>
          </p:cNvSpPr>
          <p:nvPr/>
        </p:nvSpPr>
        <p:spPr>
          <a:xfrm>
            <a:off x="8494395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43DEDB38-647A-4152-A4DC-F719C602A528}"/>
              </a:ext>
            </a:extLst>
          </p:cNvPr>
          <p:cNvSpPr>
            <a:spLocks noGrp="1"/>
          </p:cNvSpPr>
          <p:nvPr/>
        </p:nvSpPr>
        <p:spPr>
          <a:xfrm>
            <a:off x="8589645" y="4762500"/>
            <a:ext cx="775335" cy="590550"/>
          </a:xfrm>
          <a:prstGeom prst="roundRect">
            <a:avLst>
              <a:gd name="adj" fmla="val 12903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81A74F0-B5BF-4D46-9AAF-8CFA7C07F58E}"/>
              </a:ext>
            </a:extLst>
          </p:cNvPr>
          <p:cNvSpPr>
            <a:spLocks noGrp="1"/>
          </p:cNvSpPr>
          <p:nvPr/>
        </p:nvSpPr>
        <p:spPr>
          <a:xfrm>
            <a:off x="8637270" y="4829175"/>
            <a:ext cx="68008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72183" lnSpcReduction="2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ТРАНСПОРТ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ТАСЫМАЛ</a:t>
            </a:r>
          </a:p>
        </p:txBody>
      </p:sp>
      <p:sp>
        <p:nvSpPr>
          <p:cNvPr id="20" name="Шеврон 19">
            <a:extLst>
              <a:ext uri="{FF2B5EF4-FFF2-40B4-BE49-F238E27FC236}">
                <a16:creationId xmlns:a16="http://schemas.microsoft.com/office/drawing/2014/main" id="{464389AF-A996-470A-B6FA-6110610BAF01}"/>
              </a:ext>
            </a:extLst>
          </p:cNvPr>
          <p:cNvSpPr>
            <a:spLocks noGrp="1"/>
          </p:cNvSpPr>
          <p:nvPr/>
        </p:nvSpPr>
        <p:spPr>
          <a:xfrm>
            <a:off x="9384030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20743BC1-7949-4E14-AA72-3CC10FDD1FD7}"/>
              </a:ext>
            </a:extLst>
          </p:cNvPr>
          <p:cNvSpPr>
            <a:spLocks noGrp="1"/>
          </p:cNvSpPr>
          <p:nvPr/>
        </p:nvSpPr>
        <p:spPr>
          <a:xfrm>
            <a:off x="9479280" y="4762500"/>
            <a:ext cx="775335" cy="590550"/>
          </a:xfrm>
          <a:prstGeom prst="roundRect">
            <a:avLst>
              <a:gd name="adj" fmla="val 12903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AEBB9FF-0DE2-4687-93B6-E81EA1DC0956}"/>
              </a:ext>
            </a:extLst>
          </p:cNvPr>
          <p:cNvSpPr>
            <a:spLocks noGrp="1"/>
          </p:cNvSpPr>
          <p:nvPr/>
        </p:nvSpPr>
        <p:spPr>
          <a:xfrm>
            <a:off x="9526905" y="4829175"/>
            <a:ext cx="68008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88850" lnSpcReduction="2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УКЛАДКА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ТӨСЕУ</a:t>
            </a:r>
          </a:p>
        </p:txBody>
      </p:sp>
      <p:sp>
        <p:nvSpPr>
          <p:cNvPr id="23" name="Шеврон 22">
            <a:extLst>
              <a:ext uri="{FF2B5EF4-FFF2-40B4-BE49-F238E27FC236}">
                <a16:creationId xmlns:a16="http://schemas.microsoft.com/office/drawing/2014/main" id="{FBB57665-85C9-49CB-83BA-506010C3E713}"/>
              </a:ext>
            </a:extLst>
          </p:cNvPr>
          <p:cNvSpPr>
            <a:spLocks noGrp="1"/>
          </p:cNvSpPr>
          <p:nvPr/>
        </p:nvSpPr>
        <p:spPr>
          <a:xfrm>
            <a:off x="10273665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01507B50-D37F-40EE-A6B6-406E5AB8F52F}"/>
              </a:ext>
            </a:extLst>
          </p:cNvPr>
          <p:cNvSpPr>
            <a:spLocks noGrp="1"/>
          </p:cNvSpPr>
          <p:nvPr/>
        </p:nvSpPr>
        <p:spPr>
          <a:xfrm>
            <a:off x="10368915" y="4762500"/>
            <a:ext cx="775335" cy="590550"/>
          </a:xfrm>
          <a:prstGeom prst="roundRect">
            <a:avLst>
              <a:gd name="adj" fmla="val 12903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CBC9654B-25E3-4825-A3BC-3B06EB0E9E3E}"/>
              </a:ext>
            </a:extLst>
          </p:cNvPr>
          <p:cNvSpPr>
            <a:spLocks noGrp="1"/>
          </p:cNvSpPr>
          <p:nvPr/>
        </p:nvSpPr>
        <p:spPr>
          <a:xfrm>
            <a:off x="10416540" y="4829175"/>
            <a:ext cx="680085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УХОД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КҮТІМ</a:t>
            </a:r>
          </a:p>
        </p:txBody>
      </p:sp>
    </p:spTree>
    <p:extLst>
      <p:ext uri="{BB962C8B-B14F-4D97-AF65-F5344CB8AC3E}">
        <p14:creationId xmlns:p14="http://schemas.microsoft.com/office/powerpoint/2010/main" val="15372425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7345B0B-3FE8-460C-A409-5441D24A603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8997134-747D-4F85-BA8B-63B49614A181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9B16E01-3D26-4B8D-A413-3EEBCB2F5F68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22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FF8A324-E331-43E4-9196-86B28662FD40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Мөлшерлеу</a:t>
            </a:r>
            <a:r>
              <a:rPr lang="ru-RU" sz="2800" dirty="0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араластыру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09736E6-1D4D-4082-B91D-C1B977D7F26F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8F2C65C-558A-4346-87B5-849FC2B9C7DC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D5F9FE4-60B0-4C48-A91F-37D10902393D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20F9BA3-728C-406E-902C-A2BD408296A5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5E87E4E-0B5D-470B-BAB3-E00EF85D9DE1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Точность дозирования поддерживает стабильность состава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Последовательность загрузки влияет на перемешивание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Время смешивания должно обеспечить однородность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Визуальная однородность не заменяет производственный контроль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ABCEB11-39E8-4700-9568-177C2C21ACA2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Мөлшерлеу дәлдігі құрам тұрақтылығын қамтамасыз етеді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Жүктеу реті араластыруға әсер етеді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Араластыру уақыты біртектілікті қамтамасыз етуі тиіс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Көрінетін біртектілік өндірістік бақылауды алмастырмайды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7F8E6DB-C89C-4FF5-A4FB-BD4E28743E71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82F1C62-5906-461F-B4E4-F22778299C40}"/>
              </a:ext>
            </a:extLst>
          </p:cNvPr>
          <p:cNvSpPr>
            <a:spLocks noGrp="1"/>
          </p:cNvSpPr>
          <p:nvPr/>
        </p:nvSpPr>
        <p:spPr>
          <a:xfrm>
            <a:off x="7620000" y="2095500"/>
            <a:ext cx="2476500" cy="2476500"/>
          </a:xfrm>
          <a:prstGeom prst="ellipse">
            <a:avLst/>
          </a:prstGeom>
          <a:solidFill>
            <a:srgbClr val="A7ADB2"/>
          </a:solidFill>
          <a:ln w="10478">
            <a:solidFill>
              <a:srgbClr val="52606D"/>
            </a:solidFill>
          </a:ln>
        </p:spPr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DAB87FA5-D4A3-4D74-A4E9-9A8EEFF3E1AA}"/>
              </a:ext>
            </a:extLst>
          </p:cNvPr>
          <p:cNvSpPr>
            <a:spLocks noGrp="1"/>
          </p:cNvSpPr>
          <p:nvPr/>
        </p:nvSpPr>
        <p:spPr>
          <a:xfrm>
            <a:off x="8048625" y="2524125"/>
            <a:ext cx="1619250" cy="1619250"/>
          </a:xfrm>
          <a:prstGeom prst="ellipse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1C63CA2-63E3-4B28-9CCC-59B529D5A3D7}"/>
              </a:ext>
            </a:extLst>
          </p:cNvPr>
          <p:cNvSpPr>
            <a:spLocks noGrp="1"/>
          </p:cNvSpPr>
          <p:nvPr/>
        </p:nvSpPr>
        <p:spPr>
          <a:xfrm>
            <a:off x="8143875" y="2952750"/>
            <a:ext cx="14287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MIX</a:t>
            </a:r>
          </a:p>
          <a:p>
            <a:pPr algn="ctr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АРАЛАСТЫРУ</a:t>
            </a:r>
          </a:p>
        </p:txBody>
      </p:sp>
    </p:spTree>
    <p:extLst>
      <p:ext uri="{BB962C8B-B14F-4D97-AF65-F5344CB8AC3E}">
        <p14:creationId xmlns:p14="http://schemas.microsoft.com/office/powerpoint/2010/main" val="8061829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C74AE84-844D-473B-97A7-6315D2A046F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64DC706-2F7F-43C3-8D7E-D74171D0B29A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2B629CD-8A9E-4C6B-B9C8-4C03A5AB1668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23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0A67DD8-22A2-4513-8CE3-2472803195DF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Тасымалдау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төсеу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12C34D7-F341-4B11-995C-3DF84FEFEE79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D99EF56-0A64-4535-90BE-18C9E3819F09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3CC44FC-AD71-40F3-BF0C-29F879318529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34B597-0857-4FAE-9745-A8AD2818E14F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EA2355E-D771-4FC3-B28D-028FBDE48880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Время доставки согласуют со сохраняемостью смеси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Падение с большой высоты усиливает расслоение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Смесь распределяют равномерным слоем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Рабочие швы размещают и выполняют по проекту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D1E4100-ECAD-4233-89CB-438EEDEB453F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Жеткізу уақыты қоспаның сақталғыштығымен үйлестіріледі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Үлкен биіктіктен тастау қабаттануды күшейтеді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Қоспа біркелкі қабатпен таратылады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Жұмыс жіктері жоба бойынша орналастырылады және орындалады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C0D0984-0C48-406D-A426-2F5C6602DA97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11469A2A-297B-4234-BFCA-0C733EFC6C28}"/>
              </a:ext>
            </a:extLst>
          </p:cNvPr>
          <p:cNvSpPr>
            <a:spLocks noGrp="1"/>
          </p:cNvSpPr>
          <p:nvPr/>
        </p:nvSpPr>
        <p:spPr>
          <a:xfrm>
            <a:off x="7000875" y="4762500"/>
            <a:ext cx="1225550" cy="590550"/>
          </a:xfrm>
          <a:prstGeom prst="roundRect">
            <a:avLst>
              <a:gd name="adj" fmla="val 12903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1025B0D-63E3-4CCB-86C0-639E3D94FD03}"/>
              </a:ext>
            </a:extLst>
          </p:cNvPr>
          <p:cNvSpPr>
            <a:spLocks noGrp="1"/>
          </p:cNvSpPr>
          <p:nvPr/>
        </p:nvSpPr>
        <p:spPr>
          <a:xfrm>
            <a:off x="7048500" y="4829175"/>
            <a:ext cx="11303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ЗАВОД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ЗАУЫТ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8020ECF6-B493-46CC-B4AF-BEE649A922E7}"/>
              </a:ext>
            </a:extLst>
          </p:cNvPr>
          <p:cNvSpPr>
            <a:spLocks noGrp="1"/>
          </p:cNvSpPr>
          <p:nvPr/>
        </p:nvSpPr>
        <p:spPr>
          <a:xfrm>
            <a:off x="8245475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4170176B-3C9C-49CB-B79F-6BFBA7A0F73F}"/>
              </a:ext>
            </a:extLst>
          </p:cNvPr>
          <p:cNvSpPr>
            <a:spLocks noGrp="1"/>
          </p:cNvSpPr>
          <p:nvPr/>
        </p:nvSpPr>
        <p:spPr>
          <a:xfrm>
            <a:off x="8340725" y="4762500"/>
            <a:ext cx="1225550" cy="590550"/>
          </a:xfrm>
          <a:prstGeom prst="roundRect">
            <a:avLst>
              <a:gd name="adj" fmla="val 12903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1C57539-20FD-4B30-A174-36033936AEAD}"/>
              </a:ext>
            </a:extLst>
          </p:cNvPr>
          <p:cNvSpPr>
            <a:spLocks noGrp="1"/>
          </p:cNvSpPr>
          <p:nvPr/>
        </p:nvSpPr>
        <p:spPr>
          <a:xfrm>
            <a:off x="8388350" y="4829175"/>
            <a:ext cx="11303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ДОСТАВКА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ЖЕТКІЗУ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F1113D56-9ACA-4BF5-B2E4-B74294A4DBB3}"/>
              </a:ext>
            </a:extLst>
          </p:cNvPr>
          <p:cNvSpPr>
            <a:spLocks noGrp="1"/>
          </p:cNvSpPr>
          <p:nvPr/>
        </p:nvSpPr>
        <p:spPr>
          <a:xfrm>
            <a:off x="9585325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F951B353-F572-4244-83D6-E6450AF7742A}"/>
              </a:ext>
            </a:extLst>
          </p:cNvPr>
          <p:cNvSpPr>
            <a:spLocks noGrp="1"/>
          </p:cNvSpPr>
          <p:nvPr/>
        </p:nvSpPr>
        <p:spPr>
          <a:xfrm>
            <a:off x="9680575" y="4762500"/>
            <a:ext cx="1225550" cy="590550"/>
          </a:xfrm>
          <a:prstGeom prst="roundRect">
            <a:avLst>
              <a:gd name="adj" fmla="val 12903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8FCE963-469B-4B7E-A8B9-86C58B58492F}"/>
              </a:ext>
            </a:extLst>
          </p:cNvPr>
          <p:cNvSpPr>
            <a:spLocks noGrp="1"/>
          </p:cNvSpPr>
          <p:nvPr/>
        </p:nvSpPr>
        <p:spPr>
          <a:xfrm>
            <a:off x="9728200" y="4829175"/>
            <a:ext cx="11303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84997" lnSpcReduction="2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РАСПРЕДЕЛЕНИЕ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ТАРАТУ</a:t>
            </a:r>
          </a:p>
        </p:txBody>
      </p:sp>
    </p:spTree>
    <p:extLst>
      <p:ext uri="{BB962C8B-B14F-4D97-AF65-F5344CB8AC3E}">
        <p14:creationId xmlns:p14="http://schemas.microsoft.com/office/powerpoint/2010/main" val="19894846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FEC5BF88-0C79-4E32-9399-7F10E13570A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CD757E5-4B07-4006-971A-6DE8A8AED12D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A4FF739-05B8-4D55-BCA5-64401937B1A1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24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CB010F4-8B66-4119-AF41-7998E54FF734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Бетон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қоспасын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тығыздау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ABEBB49-E53D-4810-B242-6893804DB5A3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EF13574-15FB-4EB6-BB56-6F973FEFE4DD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757D8D4-F424-4079-90DA-A625BB81A540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3DA5DAD-2DA0-432B-9ED3-49B943CECEB4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3BD44C9-A6B3-4683-8E60-BBFA61CD52EF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Вибрация уменьшает объём захваченного воздуха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Недоуплотнение оставляет раковины и снижает прочность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Чрезмерная вибрация может вызвать расслоение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Режим выбирают по удобоукладываемости и геометрии конструкции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07B3848-AD54-4B11-9F44-85BD286E21BE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Дірілдеу қамалған ауа көлемін азайтады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Жеткіліксіз тығыздау қуыстар қалдырып, беріктікті төмендетеді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Шамадан тыс дірілдеу қабаттануды туғызуы мүмкін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Режим қоспаның төселгіштігі мен конструкция геометриясына қарай таңдалады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BDBE071-9D50-4D7D-86C1-6C8CE8896769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трелка вниз 11">
            <a:extLst>
              <a:ext uri="{FF2B5EF4-FFF2-40B4-BE49-F238E27FC236}">
                <a16:creationId xmlns:a16="http://schemas.microsoft.com/office/drawing/2014/main" id="{9BDE52CB-BADD-413B-B268-F64175B1D0B1}"/>
              </a:ext>
            </a:extLst>
          </p:cNvPr>
          <p:cNvSpPr>
            <a:spLocks noGrp="1"/>
          </p:cNvSpPr>
          <p:nvPr/>
        </p:nvSpPr>
        <p:spPr>
          <a:xfrm>
            <a:off x="7334250" y="1952625"/>
            <a:ext cx="428625" cy="666750"/>
          </a:xfrm>
          <a:prstGeom prst="downArrow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3" name="Стрелка вниз 12">
            <a:extLst>
              <a:ext uri="{FF2B5EF4-FFF2-40B4-BE49-F238E27FC236}">
                <a16:creationId xmlns:a16="http://schemas.microsoft.com/office/drawing/2014/main" id="{73CD6671-A58C-4A2D-BF05-B3EB7E70400A}"/>
              </a:ext>
            </a:extLst>
          </p:cNvPr>
          <p:cNvSpPr>
            <a:spLocks noGrp="1"/>
          </p:cNvSpPr>
          <p:nvPr/>
        </p:nvSpPr>
        <p:spPr>
          <a:xfrm>
            <a:off x="8191500" y="1952625"/>
            <a:ext cx="428625" cy="666750"/>
          </a:xfrm>
          <a:prstGeom prst="downArrow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4" name="Стрелка вниз 13">
            <a:extLst>
              <a:ext uri="{FF2B5EF4-FFF2-40B4-BE49-F238E27FC236}">
                <a16:creationId xmlns:a16="http://schemas.microsoft.com/office/drawing/2014/main" id="{54B70553-4157-4B7D-8238-A640E712E1AB}"/>
              </a:ext>
            </a:extLst>
          </p:cNvPr>
          <p:cNvSpPr>
            <a:spLocks noGrp="1"/>
          </p:cNvSpPr>
          <p:nvPr/>
        </p:nvSpPr>
        <p:spPr>
          <a:xfrm>
            <a:off x="9048750" y="1952625"/>
            <a:ext cx="428625" cy="666750"/>
          </a:xfrm>
          <a:prstGeom prst="downArrow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Стрелка вниз 14">
            <a:extLst>
              <a:ext uri="{FF2B5EF4-FFF2-40B4-BE49-F238E27FC236}">
                <a16:creationId xmlns:a16="http://schemas.microsoft.com/office/drawing/2014/main" id="{90AE8C22-F26C-4EFC-915D-8972E8BE7840}"/>
              </a:ext>
            </a:extLst>
          </p:cNvPr>
          <p:cNvSpPr>
            <a:spLocks noGrp="1"/>
          </p:cNvSpPr>
          <p:nvPr/>
        </p:nvSpPr>
        <p:spPr>
          <a:xfrm>
            <a:off x="9906000" y="1952625"/>
            <a:ext cx="428625" cy="666750"/>
          </a:xfrm>
          <a:prstGeom prst="downArrow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9A15BC0-C969-4B3D-B81F-F75309F661DB}"/>
              </a:ext>
            </a:extLst>
          </p:cNvPr>
          <p:cNvSpPr>
            <a:spLocks noGrp="1"/>
          </p:cNvSpPr>
          <p:nvPr/>
        </p:nvSpPr>
        <p:spPr>
          <a:xfrm>
            <a:off x="7048500" y="2857500"/>
            <a:ext cx="3905250" cy="1428750"/>
          </a:xfrm>
          <a:prstGeom prst="rect">
            <a:avLst/>
          </a:prstGeom>
          <a:solidFill>
            <a:srgbClr val="A7ADB2"/>
          </a:solidFill>
          <a:ln w="0">
            <a:noFill/>
          </a:ln>
        </p:spPr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E7EF11B7-BEBF-4340-876A-AC6F4A7594EC}"/>
              </a:ext>
            </a:extLst>
          </p:cNvPr>
          <p:cNvSpPr>
            <a:spLocks noGrp="1"/>
          </p:cNvSpPr>
          <p:nvPr/>
        </p:nvSpPr>
        <p:spPr>
          <a:xfrm>
            <a:off x="7239000" y="3095625"/>
            <a:ext cx="190500" cy="1905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F080FDCD-DC89-484A-BD90-7E403B66F214}"/>
              </a:ext>
            </a:extLst>
          </p:cNvPr>
          <p:cNvSpPr>
            <a:spLocks noGrp="1"/>
          </p:cNvSpPr>
          <p:nvPr/>
        </p:nvSpPr>
        <p:spPr>
          <a:xfrm>
            <a:off x="7953375" y="3095625"/>
            <a:ext cx="190500" cy="19050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98C05415-61F3-4CBA-AB98-65D36DA3B08C}"/>
              </a:ext>
            </a:extLst>
          </p:cNvPr>
          <p:cNvSpPr>
            <a:spLocks noGrp="1"/>
          </p:cNvSpPr>
          <p:nvPr/>
        </p:nvSpPr>
        <p:spPr>
          <a:xfrm>
            <a:off x="8667750" y="3095625"/>
            <a:ext cx="190500" cy="1905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033FFB63-CF64-469F-9B37-626B233F4DB2}"/>
              </a:ext>
            </a:extLst>
          </p:cNvPr>
          <p:cNvSpPr>
            <a:spLocks noGrp="1"/>
          </p:cNvSpPr>
          <p:nvPr/>
        </p:nvSpPr>
        <p:spPr>
          <a:xfrm>
            <a:off x="9382125" y="3095625"/>
            <a:ext cx="190500" cy="19050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B7342C3C-C4F0-456F-A086-16EC8E424CC9}"/>
              </a:ext>
            </a:extLst>
          </p:cNvPr>
          <p:cNvSpPr>
            <a:spLocks noGrp="1"/>
          </p:cNvSpPr>
          <p:nvPr/>
        </p:nvSpPr>
        <p:spPr>
          <a:xfrm>
            <a:off x="10096500" y="3095625"/>
            <a:ext cx="190500" cy="1905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6F11DA4F-07D6-47EC-BB4B-4B3F87DD1235}"/>
              </a:ext>
            </a:extLst>
          </p:cNvPr>
          <p:cNvSpPr>
            <a:spLocks noGrp="1"/>
          </p:cNvSpPr>
          <p:nvPr/>
        </p:nvSpPr>
        <p:spPr>
          <a:xfrm>
            <a:off x="7239000" y="3495675"/>
            <a:ext cx="190500" cy="19050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68AA5D78-3935-4B65-9850-966F95F0F91E}"/>
              </a:ext>
            </a:extLst>
          </p:cNvPr>
          <p:cNvSpPr>
            <a:spLocks noGrp="1"/>
          </p:cNvSpPr>
          <p:nvPr/>
        </p:nvSpPr>
        <p:spPr>
          <a:xfrm>
            <a:off x="7953375" y="3495675"/>
            <a:ext cx="190500" cy="1905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F37262E4-A77E-41DA-80D8-DF1867BC08E6}"/>
              </a:ext>
            </a:extLst>
          </p:cNvPr>
          <p:cNvSpPr>
            <a:spLocks noGrp="1"/>
          </p:cNvSpPr>
          <p:nvPr/>
        </p:nvSpPr>
        <p:spPr>
          <a:xfrm>
            <a:off x="8667750" y="3495675"/>
            <a:ext cx="190500" cy="19050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1EA820A8-610A-4CE7-A98E-5253D968C815}"/>
              </a:ext>
            </a:extLst>
          </p:cNvPr>
          <p:cNvSpPr>
            <a:spLocks noGrp="1"/>
          </p:cNvSpPr>
          <p:nvPr/>
        </p:nvSpPr>
        <p:spPr>
          <a:xfrm>
            <a:off x="9382125" y="3495675"/>
            <a:ext cx="190500" cy="1905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2F1DF8A2-2445-4EBF-AF1B-333A9C7CB3B1}"/>
              </a:ext>
            </a:extLst>
          </p:cNvPr>
          <p:cNvSpPr>
            <a:spLocks noGrp="1"/>
          </p:cNvSpPr>
          <p:nvPr/>
        </p:nvSpPr>
        <p:spPr>
          <a:xfrm>
            <a:off x="10096500" y="3495675"/>
            <a:ext cx="190500" cy="19050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5997A86F-DE1C-480A-8028-0DB0C4DE8DB4}"/>
              </a:ext>
            </a:extLst>
          </p:cNvPr>
          <p:cNvSpPr>
            <a:spLocks noGrp="1"/>
          </p:cNvSpPr>
          <p:nvPr/>
        </p:nvSpPr>
        <p:spPr>
          <a:xfrm>
            <a:off x="7239000" y="3895725"/>
            <a:ext cx="190500" cy="1905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521BBF8E-9847-4CC0-8F3E-7E52092C626A}"/>
              </a:ext>
            </a:extLst>
          </p:cNvPr>
          <p:cNvSpPr>
            <a:spLocks noGrp="1"/>
          </p:cNvSpPr>
          <p:nvPr/>
        </p:nvSpPr>
        <p:spPr>
          <a:xfrm>
            <a:off x="7953375" y="3895725"/>
            <a:ext cx="190500" cy="19050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9C31FB8E-20AD-4AB0-86CC-90FE345A098B}"/>
              </a:ext>
            </a:extLst>
          </p:cNvPr>
          <p:cNvSpPr>
            <a:spLocks noGrp="1"/>
          </p:cNvSpPr>
          <p:nvPr/>
        </p:nvSpPr>
        <p:spPr>
          <a:xfrm>
            <a:off x="8667750" y="3895725"/>
            <a:ext cx="190500" cy="1905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17F7EDA1-AB4A-4DAC-A89C-4813AD346ADE}"/>
              </a:ext>
            </a:extLst>
          </p:cNvPr>
          <p:cNvSpPr>
            <a:spLocks noGrp="1"/>
          </p:cNvSpPr>
          <p:nvPr/>
        </p:nvSpPr>
        <p:spPr>
          <a:xfrm>
            <a:off x="9382125" y="3895725"/>
            <a:ext cx="190500" cy="19050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366F3EE0-2EF6-4831-9060-6B89F1AD4831}"/>
              </a:ext>
            </a:extLst>
          </p:cNvPr>
          <p:cNvSpPr>
            <a:spLocks noGrp="1"/>
          </p:cNvSpPr>
          <p:nvPr/>
        </p:nvSpPr>
        <p:spPr>
          <a:xfrm>
            <a:off x="10096500" y="3895725"/>
            <a:ext cx="190500" cy="1905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70848890-E179-40A4-9C33-66775CF4EF1C}"/>
              </a:ext>
            </a:extLst>
          </p:cNvPr>
          <p:cNvSpPr>
            <a:spLocks noGrp="1"/>
          </p:cNvSpPr>
          <p:nvPr/>
        </p:nvSpPr>
        <p:spPr>
          <a:xfrm>
            <a:off x="7620000" y="4572000"/>
            <a:ext cx="276225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ctr">
              <a:defRPr sz="1425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вибрация / дірілдеу</a:t>
            </a:r>
          </a:p>
        </p:txBody>
      </p:sp>
    </p:spTree>
    <p:extLst>
      <p:ext uri="{BB962C8B-B14F-4D97-AF65-F5344CB8AC3E}">
        <p14:creationId xmlns:p14="http://schemas.microsoft.com/office/powerpoint/2010/main" val="1759051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0C910CE-AA26-4F37-80B2-19719D6BA6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3717548-1FEC-4E42-AEF0-90C36DC5B9DE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D89C5D-8AD4-4D74-A439-76A72384C702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25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6E66C75-3914-4792-BBAF-E0EE3E21F1F5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Бетонды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күту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204DD1-27B4-498E-A3F1-89E59BF784B6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B14778F-EEB6-431A-9182-8E158296A328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09F0B01-789E-473C-8CD8-58DC2D178C28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6393141-B707-41F7-8A67-F667F10AF95B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FACF9E3-F5C5-4780-BC4C-34467E65357E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Сохраняет влагу для гидратации цемента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Ограничивает раннее высыхание и усадочные трещины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Защищает поверхность от перегрева, холода и ветра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Начинается сразу после завершения отделки поверхности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77DB775-F4A4-42C7-B74D-3BAEA1E7D27F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Цемент гидратациясы үшін ылғалды сақтайды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Ерте кебу мен шөгу жарықтарын шектейді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Бетті қызып кетуден, суықтан және желден қорғайды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 өңдеу аяқталғаннан кейін бірден басталады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0D0FCD3-08E9-43B3-8DDD-046EF52777E8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66A8D24-5739-43A6-B13D-DD9DEC3C12A0}"/>
              </a:ext>
            </a:extLst>
          </p:cNvPr>
          <p:cNvSpPr>
            <a:spLocks noGrp="1"/>
          </p:cNvSpPr>
          <p:nvPr/>
        </p:nvSpPr>
        <p:spPr>
          <a:xfrm>
            <a:off x="7048500" y="2857500"/>
            <a:ext cx="3905250" cy="1047750"/>
          </a:xfrm>
          <a:prstGeom prst="rect">
            <a:avLst/>
          </a:prstGeom>
          <a:solidFill>
            <a:srgbClr val="A7ADB2"/>
          </a:solidFill>
          <a:ln w="0">
            <a:noFill/>
          </a:ln>
        </p:spPr>
      </p:sp>
      <p:sp>
        <p:nvSpPr>
          <p:cNvPr id="13" name="Капля 12">
            <a:extLst>
              <a:ext uri="{FF2B5EF4-FFF2-40B4-BE49-F238E27FC236}">
                <a16:creationId xmlns:a16="http://schemas.microsoft.com/office/drawing/2014/main" id="{AF5C1E0A-89F9-493A-A077-A3C9E9A80B94}"/>
              </a:ext>
            </a:extLst>
          </p:cNvPr>
          <p:cNvSpPr>
            <a:spLocks noGrp="1"/>
          </p:cNvSpPr>
          <p:nvPr/>
        </p:nvSpPr>
        <p:spPr>
          <a:xfrm>
            <a:off x="7334250" y="2000250"/>
            <a:ext cx="228600" cy="457200"/>
          </a:xfrm>
          <a:prstGeom prst="teardrop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14" name="Капля 13">
            <a:extLst>
              <a:ext uri="{FF2B5EF4-FFF2-40B4-BE49-F238E27FC236}">
                <a16:creationId xmlns:a16="http://schemas.microsoft.com/office/drawing/2014/main" id="{62C5F5D2-F630-40F8-82DC-F67328DE22FF}"/>
              </a:ext>
            </a:extLst>
          </p:cNvPr>
          <p:cNvSpPr>
            <a:spLocks noGrp="1"/>
          </p:cNvSpPr>
          <p:nvPr/>
        </p:nvSpPr>
        <p:spPr>
          <a:xfrm>
            <a:off x="7762875" y="2000250"/>
            <a:ext cx="228600" cy="457200"/>
          </a:xfrm>
          <a:prstGeom prst="teardrop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15" name="Капля 14">
            <a:extLst>
              <a:ext uri="{FF2B5EF4-FFF2-40B4-BE49-F238E27FC236}">
                <a16:creationId xmlns:a16="http://schemas.microsoft.com/office/drawing/2014/main" id="{13E7D426-34F7-41FA-9D80-6B9746ADC3AA}"/>
              </a:ext>
            </a:extLst>
          </p:cNvPr>
          <p:cNvSpPr>
            <a:spLocks noGrp="1"/>
          </p:cNvSpPr>
          <p:nvPr/>
        </p:nvSpPr>
        <p:spPr>
          <a:xfrm>
            <a:off x="8191500" y="2000250"/>
            <a:ext cx="228600" cy="457200"/>
          </a:xfrm>
          <a:prstGeom prst="teardrop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16" name="Капля 15">
            <a:extLst>
              <a:ext uri="{FF2B5EF4-FFF2-40B4-BE49-F238E27FC236}">
                <a16:creationId xmlns:a16="http://schemas.microsoft.com/office/drawing/2014/main" id="{5FACB99D-66CC-4CFD-9B6A-4D5DFFF6BFF7}"/>
              </a:ext>
            </a:extLst>
          </p:cNvPr>
          <p:cNvSpPr>
            <a:spLocks noGrp="1"/>
          </p:cNvSpPr>
          <p:nvPr/>
        </p:nvSpPr>
        <p:spPr>
          <a:xfrm>
            <a:off x="8620125" y="2000250"/>
            <a:ext cx="228600" cy="457200"/>
          </a:xfrm>
          <a:prstGeom prst="teardrop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17" name="Капля 16">
            <a:extLst>
              <a:ext uri="{FF2B5EF4-FFF2-40B4-BE49-F238E27FC236}">
                <a16:creationId xmlns:a16="http://schemas.microsoft.com/office/drawing/2014/main" id="{9F409002-FBD4-4652-9498-C49BAC7BDBE9}"/>
              </a:ext>
            </a:extLst>
          </p:cNvPr>
          <p:cNvSpPr>
            <a:spLocks noGrp="1"/>
          </p:cNvSpPr>
          <p:nvPr/>
        </p:nvSpPr>
        <p:spPr>
          <a:xfrm>
            <a:off x="9048750" y="2000250"/>
            <a:ext cx="228600" cy="457200"/>
          </a:xfrm>
          <a:prstGeom prst="teardrop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18" name="Капля 17">
            <a:extLst>
              <a:ext uri="{FF2B5EF4-FFF2-40B4-BE49-F238E27FC236}">
                <a16:creationId xmlns:a16="http://schemas.microsoft.com/office/drawing/2014/main" id="{1A11B050-8C86-4455-AA6A-9E67468EAE9E}"/>
              </a:ext>
            </a:extLst>
          </p:cNvPr>
          <p:cNvSpPr>
            <a:spLocks noGrp="1"/>
          </p:cNvSpPr>
          <p:nvPr/>
        </p:nvSpPr>
        <p:spPr>
          <a:xfrm>
            <a:off x="9477375" y="2000250"/>
            <a:ext cx="228600" cy="457200"/>
          </a:xfrm>
          <a:prstGeom prst="teardrop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19" name="Капля 18">
            <a:extLst>
              <a:ext uri="{FF2B5EF4-FFF2-40B4-BE49-F238E27FC236}">
                <a16:creationId xmlns:a16="http://schemas.microsoft.com/office/drawing/2014/main" id="{25012DB2-6877-48DB-8AC9-5BCD6A9D5A33}"/>
              </a:ext>
            </a:extLst>
          </p:cNvPr>
          <p:cNvSpPr>
            <a:spLocks noGrp="1"/>
          </p:cNvSpPr>
          <p:nvPr/>
        </p:nvSpPr>
        <p:spPr>
          <a:xfrm>
            <a:off x="9906000" y="2000250"/>
            <a:ext cx="228600" cy="457200"/>
          </a:xfrm>
          <a:prstGeom prst="teardrop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20" name="Капля 19">
            <a:extLst>
              <a:ext uri="{FF2B5EF4-FFF2-40B4-BE49-F238E27FC236}">
                <a16:creationId xmlns:a16="http://schemas.microsoft.com/office/drawing/2014/main" id="{9656020C-5218-467A-A2DE-7301B8C42C17}"/>
              </a:ext>
            </a:extLst>
          </p:cNvPr>
          <p:cNvSpPr>
            <a:spLocks noGrp="1"/>
          </p:cNvSpPr>
          <p:nvPr/>
        </p:nvSpPr>
        <p:spPr>
          <a:xfrm>
            <a:off x="10334625" y="2000250"/>
            <a:ext cx="228600" cy="457200"/>
          </a:xfrm>
          <a:prstGeom prst="teardrop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421AE05-E22F-4715-BF22-B66CB1D043D6}"/>
              </a:ext>
            </a:extLst>
          </p:cNvPr>
          <p:cNvSpPr>
            <a:spLocks noGrp="1"/>
          </p:cNvSpPr>
          <p:nvPr/>
        </p:nvSpPr>
        <p:spPr>
          <a:xfrm>
            <a:off x="7334250" y="4238625"/>
            <a:ext cx="33337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ctr">
              <a:defRPr sz="157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ВЛАГА + ТЕМПЕРАТУРА</a:t>
            </a:r>
          </a:p>
          <a:p>
            <a:pPr algn="ctr">
              <a:defRPr sz="157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ЫЛҒАЛ + ТЕМПЕРАТУРА</a:t>
            </a:r>
          </a:p>
        </p:txBody>
      </p:sp>
    </p:spTree>
    <p:extLst>
      <p:ext uri="{BB962C8B-B14F-4D97-AF65-F5344CB8AC3E}">
        <p14:creationId xmlns:p14="http://schemas.microsoft.com/office/powerpoint/2010/main" val="20313075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0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F9BD329-4718-431B-878E-95557F0A5F0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FD033B2-1E36-48E2-8C5B-0C82716BF640}"/>
              </a:ext>
            </a:extLst>
          </p:cNvPr>
          <p:cNvSpPr>
            <a:spLocks noGrp="1"/>
          </p:cNvSpPr>
          <p:nvPr/>
        </p:nvSpPr>
        <p:spPr>
          <a:xfrm>
            <a:off x="704850" y="857250"/>
            <a:ext cx="4095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1" dirty="0">
              <a:solidFill>
                <a:srgbClr val="64CCC5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15DB48B-EAC3-4A39-94A2-0921EEA8BC02}"/>
              </a:ext>
            </a:extLst>
          </p:cNvPr>
          <p:cNvSpPr>
            <a:spLocks noGrp="1"/>
          </p:cNvSpPr>
          <p:nvPr/>
        </p:nvSpPr>
        <p:spPr>
          <a:xfrm>
            <a:off x="704850" y="1524000"/>
            <a:ext cx="1000125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86597"/>
          </a:bodyPr>
          <a:lstStyle/>
          <a:p>
            <a:pPr>
              <a:defRPr sz="33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3600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Қоспа</a:t>
            </a:r>
            <a:r>
              <a:rPr lang="ru-RU" sz="3600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3600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қасиеттері</a:t>
            </a:r>
            <a:r>
              <a:rPr lang="ru-RU" sz="3600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, </a:t>
            </a:r>
            <a:r>
              <a:rPr lang="ru-RU" sz="3600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жеңіл</a:t>
            </a:r>
            <a:r>
              <a:rPr lang="ru-RU" sz="3600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3600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lang="ru-RU" sz="3600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3600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арнайы</a:t>
            </a:r>
            <a:r>
              <a:rPr lang="ru-RU" sz="3600" dirty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3600" dirty="0" err="1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rPr>
              <a:t>бетондар</a:t>
            </a:r>
            <a:endParaRPr lang="ru-RU" sz="3600" dirty="0">
              <a:solidFill>
                <a:srgbClr val="EAD7BB"/>
              </a:solidFill>
              <a:latin typeface="Bitstream Charter"/>
              <a:ea typeface="Bitstream Charter"/>
              <a:cs typeface="Bitstream Charter"/>
            </a:endParaRPr>
          </a:p>
          <a:p>
            <a:pPr algn="l">
              <a:defRPr sz="33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endParaRPr sz="3375" b="1" dirty="0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666BB93-8F37-4BBF-929E-EC847CDB8224}"/>
              </a:ext>
            </a:extLst>
          </p:cNvPr>
          <p:cNvSpPr>
            <a:spLocks noGrp="1"/>
          </p:cNvSpPr>
          <p:nvPr/>
        </p:nvSpPr>
        <p:spPr>
          <a:xfrm>
            <a:off x="704850" y="2571750"/>
            <a:ext cx="1000125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2250" b="0">
                <a:solidFill>
                  <a:srgbClr val="EAD7BB"/>
                </a:solidFill>
                <a:latin typeface="Bitstream Charter"/>
                <a:ea typeface="Bitstream Charter"/>
                <a:cs typeface="Bitstream Charter"/>
              </a:defRPr>
            </a:pPr>
            <a:endParaRPr sz="2250" b="0" dirty="0">
              <a:solidFill>
                <a:srgbClr val="EAD7B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654560D-6815-4343-A610-75660788F960}"/>
              </a:ext>
            </a:extLst>
          </p:cNvPr>
          <p:cNvSpPr>
            <a:spLocks noGrp="1"/>
          </p:cNvSpPr>
          <p:nvPr/>
        </p:nvSpPr>
        <p:spPr>
          <a:xfrm>
            <a:off x="704850" y="3952875"/>
            <a:ext cx="89535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650" b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dirty="0" err="1" smtClean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Жаңа</a:t>
            </a:r>
            <a:r>
              <a:rPr sz="1650" b="0" dirty="0" smtClean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қоспадан</a:t>
            </a:r>
            <a:r>
              <a:rPr sz="1650" b="0" dirty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арнайы</a:t>
            </a:r>
            <a:r>
              <a:rPr sz="1650" b="0" dirty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мақсаттағы</a:t>
            </a:r>
            <a:r>
              <a:rPr sz="1650" b="0" dirty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материалдарға</a:t>
            </a:r>
            <a:r>
              <a:rPr sz="1650" b="0" dirty="0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50" b="0" dirty="0" err="1">
                <a:solidFill>
                  <a:srgbClr val="C7D8E2"/>
                </a:solidFill>
                <a:latin typeface="Bitstream Charter"/>
                <a:ea typeface="Bitstream Charter"/>
                <a:cs typeface="Bitstream Charter"/>
              </a:rPr>
              <a:t>дейін</a:t>
            </a:r>
            <a:endParaRPr sz="1650" b="0" dirty="0">
              <a:solidFill>
                <a:srgbClr val="C7D8E2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27F01FA-1A95-472C-9B0D-377146133E8F}"/>
              </a:ext>
            </a:extLst>
          </p:cNvPr>
          <p:cNvSpPr>
            <a:spLocks noGrp="1"/>
          </p:cNvSpPr>
          <p:nvPr/>
        </p:nvSpPr>
        <p:spPr>
          <a:xfrm>
            <a:off x="10668000" y="5905500"/>
            <a:ext cx="8572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21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64CCC5"/>
                </a:solidFill>
                <a:latin typeface="Bitstream Charter"/>
                <a:ea typeface="Bitstream Charter"/>
                <a:cs typeface="Bitstream Charter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3601599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615A76A-457E-4107-A05E-58148BBC3E5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593A4B8-DDD9-4E37-84AD-476579001F78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1C9F5A4-9CC4-40EE-B6DB-96A78BEACF06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27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CACB157-F9F2-46CD-8E50-DE45B208C626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Бетон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қоспасының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қасиеттері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F4748D4-D4F6-4635-AAF1-CF0692E229BC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AFF5E32-382E-40CB-989F-F1933C1B79C2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DCFC56E-8C60-4853-AB60-ED29120F16E2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F3A5EE7-E256-4C9D-A295-D3386653F4CF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5F7844E-C474-4589-AE17-49041236949E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Удобоукладываемость объединяет подвижность, связность и уплотняемость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Сохраняемость показывает изменение свойств во времени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Однородность нужна для стабильности состава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Воздухосодержание влияет на объём, плотность и морозостойкость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9EBA64A-3A1A-40BA-A0EF-38E78EA2C7B1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Төсемділік жылжымалылық, байланыстылық және тығыздалғыштықты біріктіреді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Сақталғыштық қасиеттердің уақыт бойынша өзгеруін көрсетеді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Біртектілік құрам тұрақтылығы үшін қажет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Ауа мөлшері көлемге, тығыздыққа және аязға төзімділікке әсер етеді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CF36A0D-FF65-49DC-B6F2-2BFB2712769E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699A7FD9-08AB-431E-BFFA-A6E8B73CA27D}"/>
              </a:ext>
            </a:extLst>
          </p:cNvPr>
          <p:cNvSpPr>
            <a:spLocks noGrp="1"/>
          </p:cNvSpPr>
          <p:nvPr/>
        </p:nvSpPr>
        <p:spPr>
          <a:xfrm>
            <a:off x="7096125" y="1952625"/>
            <a:ext cx="1666875" cy="838200"/>
          </a:xfrm>
          <a:prstGeom prst="roundRect">
            <a:avLst>
              <a:gd name="adj" fmla="val 9091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21D2909-0D01-41AA-8F55-AF24B0639D26}"/>
              </a:ext>
            </a:extLst>
          </p:cNvPr>
          <p:cNvSpPr>
            <a:spLocks noGrp="1"/>
          </p:cNvSpPr>
          <p:nvPr/>
        </p:nvSpPr>
        <p:spPr>
          <a:xfrm>
            <a:off x="7191375" y="2143125"/>
            <a:ext cx="1476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87009"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ПОДВИЖНОСТЬ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ЖЫЛЖЫМАЛЫЛЫҚ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B1D300ED-6014-435C-B0BC-11CC45BD858A}"/>
              </a:ext>
            </a:extLst>
          </p:cNvPr>
          <p:cNvSpPr>
            <a:spLocks noGrp="1"/>
          </p:cNvSpPr>
          <p:nvPr/>
        </p:nvSpPr>
        <p:spPr>
          <a:xfrm>
            <a:off x="8953500" y="1952625"/>
            <a:ext cx="1666875" cy="838200"/>
          </a:xfrm>
          <a:prstGeom prst="roundRect">
            <a:avLst>
              <a:gd name="adj" fmla="val 9091"/>
            </a:avLst>
          </a:prstGeom>
          <a:solidFill>
            <a:srgbClr val="438A5E"/>
          </a:solidFill>
          <a:ln w="0">
            <a:noFill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BA7E40E-9EAE-4542-986B-84ECF3FD6A63}"/>
              </a:ext>
            </a:extLst>
          </p:cNvPr>
          <p:cNvSpPr>
            <a:spLocks noGrp="1"/>
          </p:cNvSpPr>
          <p:nvPr/>
        </p:nvSpPr>
        <p:spPr>
          <a:xfrm>
            <a:off x="9048750" y="2143125"/>
            <a:ext cx="1476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80491" lnSpcReduction="10000"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СВЯЗНОСТЬ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БАЙЛАНЫСТЫЛЫҚ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54964078-C380-449A-9FFD-74DBF7B2DC7B}"/>
              </a:ext>
            </a:extLst>
          </p:cNvPr>
          <p:cNvSpPr>
            <a:spLocks noGrp="1"/>
          </p:cNvSpPr>
          <p:nvPr/>
        </p:nvSpPr>
        <p:spPr>
          <a:xfrm>
            <a:off x="7096125" y="3190875"/>
            <a:ext cx="1666875" cy="838200"/>
          </a:xfrm>
          <a:prstGeom prst="roundRect">
            <a:avLst>
              <a:gd name="adj" fmla="val 9091"/>
            </a:avLst>
          </a:prstGeom>
          <a:solidFill>
            <a:srgbClr val="D97745"/>
          </a:solidFill>
          <a:ln w="0">
            <a:noFill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E1ADF7D-D14C-40FE-B44B-6881B626163D}"/>
              </a:ext>
            </a:extLst>
          </p:cNvPr>
          <p:cNvSpPr>
            <a:spLocks noGrp="1"/>
          </p:cNvSpPr>
          <p:nvPr/>
        </p:nvSpPr>
        <p:spPr>
          <a:xfrm>
            <a:off x="7191375" y="3381375"/>
            <a:ext cx="1476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94534"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СОХРАНЯЕМОСТЬ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САҚТАЛҒЫШТЫҚ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F0F52F35-BADA-411F-BCD8-FDAADDE8E7DB}"/>
              </a:ext>
            </a:extLst>
          </p:cNvPr>
          <p:cNvSpPr>
            <a:spLocks noGrp="1"/>
          </p:cNvSpPr>
          <p:nvPr/>
        </p:nvSpPr>
        <p:spPr>
          <a:xfrm>
            <a:off x="8953500" y="3190875"/>
            <a:ext cx="1666875" cy="838200"/>
          </a:xfrm>
          <a:prstGeom prst="roundRect">
            <a:avLst>
              <a:gd name="adj" fmla="val 9091"/>
            </a:avLst>
          </a:prstGeom>
          <a:solidFill>
            <a:srgbClr val="64CCC5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B551F08-8A00-4D04-B3C1-A9BA5770722B}"/>
              </a:ext>
            </a:extLst>
          </p:cNvPr>
          <p:cNvSpPr>
            <a:spLocks noGrp="1"/>
          </p:cNvSpPr>
          <p:nvPr/>
        </p:nvSpPr>
        <p:spPr>
          <a:xfrm>
            <a:off x="9048750" y="3381375"/>
            <a:ext cx="1476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ВОЗДУХ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АУА</a:t>
            </a:r>
          </a:p>
        </p:txBody>
      </p:sp>
    </p:spTree>
    <p:extLst>
      <p:ext uri="{BB962C8B-B14F-4D97-AF65-F5344CB8AC3E}">
        <p14:creationId xmlns:p14="http://schemas.microsoft.com/office/powerpoint/2010/main" val="8289622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107FA13-7DD3-469B-8203-01DDC7B78A4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48FFD1-7985-4826-BE9E-B12FDBB1752A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24A4079-6F60-4778-B9E8-5851AFEAD024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28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6DAFFDC-18A8-4131-A416-88E84D94062D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Жылжымалылық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қаттылық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1B4032F-BEB3-4820-9443-4A32424A785E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72DEA72-A91A-4D06-A880-EFDFDF40ED51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803394F-1547-4153-A039-DEA6B4E587A6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CCCB6B4-80DC-40C7-997E-8C77EAB8D293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4E704DC-8B38-41B9-B969-27C3C3FED7D0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 fontScale="98608"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Подвижность характеризует способность смеси деформироваться под собственной массой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Жёсткие смеси требуют интенсивного уплотнения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Показатель выбирают по способу укладки и армированию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Добавление воды на площадке изменяет состав и свойства бетона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A0E3913-59A4-4FE8-8336-A290F94C6077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Жылжымалылық қоспаның өз массасымен деформациялану қабілетін сипаттайды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Қатты қоспалар қарқынды тығыздауды қажет етеді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Көрсеткіш төсеу тәсілі мен арматураға қарай таңдалады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Алаңда су қосу бетон құрамы мен қасиеттерін өзгертеді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F1779CB-BCF9-4384-A0C2-25F4609473CC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Трапеция 11">
            <a:extLst>
              <a:ext uri="{FF2B5EF4-FFF2-40B4-BE49-F238E27FC236}">
                <a16:creationId xmlns:a16="http://schemas.microsoft.com/office/drawing/2014/main" id="{DE68CE56-7D6D-40C7-B926-90FB885A9318}"/>
              </a:ext>
            </a:extLst>
          </p:cNvPr>
          <p:cNvSpPr>
            <a:spLocks noGrp="1"/>
          </p:cNvSpPr>
          <p:nvPr/>
        </p:nvSpPr>
        <p:spPr>
          <a:xfrm>
            <a:off x="7667625" y="2000250"/>
            <a:ext cx="2095500" cy="2190750"/>
          </a:xfrm>
          <a:prstGeom prst="trapezoid">
            <a:avLst/>
          </a:prstGeom>
          <a:solidFill>
            <a:srgbClr val="A7ADB2"/>
          </a:solidFill>
          <a:ln w="10478">
            <a:solidFill>
              <a:srgbClr val="52606D"/>
            </a:solidFill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1C8C328-AF12-45CA-9A9E-1E6140267E41}"/>
              </a:ext>
            </a:extLst>
          </p:cNvPr>
          <p:cNvSpPr>
            <a:spLocks noGrp="1"/>
          </p:cNvSpPr>
          <p:nvPr/>
        </p:nvSpPr>
        <p:spPr>
          <a:xfrm>
            <a:off x="7524750" y="4381500"/>
            <a:ext cx="2381250" cy="190500"/>
          </a:xfrm>
          <a:prstGeom prst="rect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7ACF8-C36A-44D8-A79B-0C12E80DFB86}"/>
              </a:ext>
            </a:extLst>
          </p:cNvPr>
          <p:cNvSpPr>
            <a:spLocks noGrp="1"/>
          </p:cNvSpPr>
          <p:nvPr/>
        </p:nvSpPr>
        <p:spPr>
          <a:xfrm>
            <a:off x="7620000" y="4810125"/>
            <a:ext cx="219075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0833" lnSpcReduction="10000"/>
          </a:bodyPr>
          <a:lstStyle/>
          <a:p>
            <a:pPr algn="ctr">
              <a:defRPr sz="14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осадка конуса</a:t>
            </a:r>
          </a:p>
          <a:p>
            <a:pPr algn="ctr">
              <a:defRPr sz="14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конус шөгуі</a:t>
            </a:r>
          </a:p>
        </p:txBody>
      </p:sp>
    </p:spTree>
    <p:extLst>
      <p:ext uri="{BB962C8B-B14F-4D97-AF65-F5344CB8AC3E}">
        <p14:creationId xmlns:p14="http://schemas.microsoft.com/office/powerpoint/2010/main" val="5782643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84F39458-5FAC-4C5A-ABA8-38878D362B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8134F45-2D18-474A-931C-1FD8BAC4A789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9CBF2D7-642B-4033-92F6-3DFCA41411E3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29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998A698-64A5-4CD8-86D1-66EE6330047F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Байланыстылық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қабаттану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08A260F-902D-4E8E-8F8D-0A43E582313F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22FF9B3-F518-419F-A530-F7BFB8CB23E8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D51147A-A026-4789-AE85-0BAA9800FAE4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3BAC6F4-AAA7-414C-A0F8-AC2FE0416A05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Связная смесь сохраняет равномерное распределение компонентов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Расслоение разделяет крупный заполнитель и растворную часть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Водоотделение образует воду на поверхности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Риск растёт при избытке воды и неправильном зерновом составе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B415B47-D343-47AB-A076-0B19162E271D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Байланысты қоспа компоненттердің біркелкі таралуын сақтайды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Қабаттану ірі толтырғыш пен ерітінді бөлігін ажыратады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Су бөлінуі бетте су пайда болуына әкеледі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Артық су мен дұрыс емес түйірлік құрам тәуекелді арттырады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42B16AC-A4E8-4AC3-A929-067654E74F60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AAB3593-8D59-4362-AC81-34FA8F6D5BF5}"/>
              </a:ext>
            </a:extLst>
          </p:cNvPr>
          <p:cNvSpPr>
            <a:spLocks noGrp="1"/>
          </p:cNvSpPr>
          <p:nvPr/>
        </p:nvSpPr>
        <p:spPr>
          <a:xfrm>
            <a:off x="7239000" y="2047875"/>
            <a:ext cx="3143250" cy="1047750"/>
          </a:xfrm>
          <a:prstGeom prst="rect">
            <a:avLst/>
          </a:prstGeom>
          <a:solidFill>
            <a:srgbClr val="EAF2F5"/>
          </a:solidFill>
          <a:ln w="0">
            <a:noFill/>
          </a:ln>
        </p:spPr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08379FE3-8776-48C6-8AF8-93677007BA01}"/>
              </a:ext>
            </a:extLst>
          </p:cNvPr>
          <p:cNvSpPr>
            <a:spLocks noGrp="1"/>
          </p:cNvSpPr>
          <p:nvPr/>
        </p:nvSpPr>
        <p:spPr>
          <a:xfrm>
            <a:off x="7477125" y="2238375"/>
            <a:ext cx="228600" cy="22860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112879C9-D349-46EF-9A66-ED4E1D5920E2}"/>
              </a:ext>
            </a:extLst>
          </p:cNvPr>
          <p:cNvSpPr>
            <a:spLocks noGrp="1"/>
          </p:cNvSpPr>
          <p:nvPr/>
        </p:nvSpPr>
        <p:spPr>
          <a:xfrm>
            <a:off x="8143875" y="2238375"/>
            <a:ext cx="228600" cy="22860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E5108A1-7086-4F9A-A97F-6BA161D1EDA7}"/>
              </a:ext>
            </a:extLst>
          </p:cNvPr>
          <p:cNvSpPr>
            <a:spLocks noGrp="1"/>
          </p:cNvSpPr>
          <p:nvPr/>
        </p:nvSpPr>
        <p:spPr>
          <a:xfrm>
            <a:off x="8810625" y="2238375"/>
            <a:ext cx="228600" cy="22860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ADA95639-14D1-4C4C-BEB5-65B4E6BADD8B}"/>
              </a:ext>
            </a:extLst>
          </p:cNvPr>
          <p:cNvSpPr>
            <a:spLocks noGrp="1"/>
          </p:cNvSpPr>
          <p:nvPr/>
        </p:nvSpPr>
        <p:spPr>
          <a:xfrm>
            <a:off x="9477375" y="2238375"/>
            <a:ext cx="228600" cy="22860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BCD26C23-0C38-4D39-BD2B-355EBE381312}"/>
              </a:ext>
            </a:extLst>
          </p:cNvPr>
          <p:cNvSpPr>
            <a:spLocks noGrp="1"/>
          </p:cNvSpPr>
          <p:nvPr/>
        </p:nvSpPr>
        <p:spPr>
          <a:xfrm>
            <a:off x="7477125" y="2505075"/>
            <a:ext cx="228600" cy="22860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04DA0804-3CEC-48F1-B445-AA7A63B1D975}"/>
              </a:ext>
            </a:extLst>
          </p:cNvPr>
          <p:cNvSpPr>
            <a:spLocks noGrp="1"/>
          </p:cNvSpPr>
          <p:nvPr/>
        </p:nvSpPr>
        <p:spPr>
          <a:xfrm>
            <a:off x="8143875" y="2505075"/>
            <a:ext cx="228600" cy="22860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A2BE6D23-A1F3-4DA8-8A2E-534E93E9A673}"/>
              </a:ext>
            </a:extLst>
          </p:cNvPr>
          <p:cNvSpPr>
            <a:spLocks noGrp="1"/>
          </p:cNvSpPr>
          <p:nvPr/>
        </p:nvSpPr>
        <p:spPr>
          <a:xfrm>
            <a:off x="8810625" y="2505075"/>
            <a:ext cx="228600" cy="22860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CEFE658F-2ABB-4F54-9BB1-D4E601C213DB}"/>
              </a:ext>
            </a:extLst>
          </p:cNvPr>
          <p:cNvSpPr>
            <a:spLocks noGrp="1"/>
          </p:cNvSpPr>
          <p:nvPr/>
        </p:nvSpPr>
        <p:spPr>
          <a:xfrm>
            <a:off x="9477375" y="2505075"/>
            <a:ext cx="228600" cy="22860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DA87A301-2030-40B4-90EF-C5301FD83F60}"/>
              </a:ext>
            </a:extLst>
          </p:cNvPr>
          <p:cNvSpPr>
            <a:spLocks noGrp="1"/>
          </p:cNvSpPr>
          <p:nvPr/>
        </p:nvSpPr>
        <p:spPr>
          <a:xfrm>
            <a:off x="7477125" y="2771775"/>
            <a:ext cx="228600" cy="22860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3DB193F1-5CD3-4F3A-99C4-0D683AFE89B4}"/>
              </a:ext>
            </a:extLst>
          </p:cNvPr>
          <p:cNvSpPr>
            <a:spLocks noGrp="1"/>
          </p:cNvSpPr>
          <p:nvPr/>
        </p:nvSpPr>
        <p:spPr>
          <a:xfrm>
            <a:off x="8143875" y="2771775"/>
            <a:ext cx="228600" cy="22860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105C911B-CDAD-40BB-A8F2-51F320464916}"/>
              </a:ext>
            </a:extLst>
          </p:cNvPr>
          <p:cNvSpPr>
            <a:spLocks noGrp="1"/>
          </p:cNvSpPr>
          <p:nvPr/>
        </p:nvSpPr>
        <p:spPr>
          <a:xfrm>
            <a:off x="8810625" y="2771775"/>
            <a:ext cx="228600" cy="22860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03F6FD93-A4C1-47B0-A25D-EDD4EC3D89EC}"/>
              </a:ext>
            </a:extLst>
          </p:cNvPr>
          <p:cNvSpPr>
            <a:spLocks noGrp="1"/>
          </p:cNvSpPr>
          <p:nvPr/>
        </p:nvSpPr>
        <p:spPr>
          <a:xfrm>
            <a:off x="9477375" y="2771775"/>
            <a:ext cx="228600" cy="228600"/>
          </a:xfrm>
          <a:prstGeom prst="ellipse">
            <a:avLst/>
          </a:prstGeom>
          <a:solidFill>
            <a:srgbClr val="8A7B6B"/>
          </a:solidFill>
          <a:ln w="0">
            <a:noFill/>
          </a:ln>
        </p:spPr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A0742D4-3044-4C78-B496-405FAB2549EE}"/>
              </a:ext>
            </a:extLst>
          </p:cNvPr>
          <p:cNvSpPr>
            <a:spLocks noGrp="1"/>
          </p:cNvSpPr>
          <p:nvPr/>
        </p:nvSpPr>
        <p:spPr>
          <a:xfrm>
            <a:off x="7239000" y="3429000"/>
            <a:ext cx="3143250" cy="666750"/>
          </a:xfrm>
          <a:prstGeom prst="rect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BA97A4CD-A458-4151-9502-C4717E0AB214}"/>
              </a:ext>
            </a:extLst>
          </p:cNvPr>
          <p:cNvSpPr>
            <a:spLocks noGrp="1"/>
          </p:cNvSpPr>
          <p:nvPr/>
        </p:nvSpPr>
        <p:spPr>
          <a:xfrm>
            <a:off x="7286625" y="4381500"/>
            <a:ext cx="30480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ctr">
              <a:defRPr sz="14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РАССЛОЕНИЕ / ҚАБАТТАНУ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70FE4C76-352D-41A5-A381-E33D6F774DFB}"/>
              </a:ext>
            </a:extLst>
          </p:cNvPr>
          <p:cNvSpPr>
            <a:spLocks noGrp="1"/>
          </p:cNvSpPr>
          <p:nvPr/>
        </p:nvSpPr>
        <p:spPr>
          <a:xfrm>
            <a:off x="3846156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</p:spTree>
    <p:extLst>
      <p:ext uri="{BB962C8B-B14F-4D97-AF65-F5344CB8AC3E}">
        <p14:creationId xmlns:p14="http://schemas.microsoft.com/office/powerpoint/2010/main" val="21184299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29872D1-3021-417A-BF99-9273F7E4BFE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C627C2-D5A4-46E6-848F-17A16AF96EC0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30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4B9C3D8-7525-4BE2-A5AF-E23C3BF7350C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Бетон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қоспасын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бақылау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46CF08A-4A5A-48F6-A9D8-B62B5DAAE090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DF8DB9B-8DF4-4F55-965F-95AFD0266316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E3DA500-33D6-4719-8C52-EAE21D55FE76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FF77221-A524-4D6E-8F47-0163E11334C1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58C5CA2-4A2C-42B2-823C-5707BE85149F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Проверяют удобоукладываемость и температуру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Определяют плотность и воздухосодержание при необходимости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Отбирают пробы для изготовления контрольных образцов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Результат связывают с временем и местом отбора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18F433C-ED97-4648-BC2B-B2270154CE2A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Төсемділік пен температура тексеріледі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Қажет болса тығыздық пен ауа мөлшері анықталады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Бақылау үлгілерін дайындау үшін сынама алынады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Нәтиже сынама алу уақыты мен орнына байланыстырылады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0D59B21-A92A-497A-B200-A8999983306D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840B644-BFB4-41A3-996A-9C1629953E49}"/>
              </a:ext>
            </a:extLst>
          </p:cNvPr>
          <p:cNvSpPr>
            <a:spLocks noGrp="1"/>
          </p:cNvSpPr>
          <p:nvPr/>
        </p:nvSpPr>
        <p:spPr>
          <a:xfrm>
            <a:off x="6858000" y="1952625"/>
            <a:ext cx="2095500" cy="685800"/>
          </a:xfrm>
          <a:prstGeom prst="rect">
            <a:avLst/>
          </a:prstGeom>
          <a:solidFill>
            <a:srgbClr val="123047"/>
          </a:solidFill>
          <a:ln w="10478">
            <a:solidFill>
              <a:srgbClr val="B7C7D0"/>
            </a:solidFill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6E728B9-E049-4804-8B33-3E3C8DC3CB5B}"/>
              </a:ext>
            </a:extLst>
          </p:cNvPr>
          <p:cNvSpPr>
            <a:spLocks noGrp="1"/>
          </p:cNvSpPr>
          <p:nvPr/>
        </p:nvSpPr>
        <p:spPr>
          <a:xfrm>
            <a:off x="6896100" y="1990725"/>
            <a:ext cx="20193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Контроль / Бақылау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40F77C2-219C-4E35-95A7-9708C8FD3DD4}"/>
              </a:ext>
            </a:extLst>
          </p:cNvPr>
          <p:cNvSpPr>
            <a:spLocks noGrp="1"/>
          </p:cNvSpPr>
          <p:nvPr/>
        </p:nvSpPr>
        <p:spPr>
          <a:xfrm>
            <a:off x="8953500" y="1952625"/>
            <a:ext cx="2095500" cy="685800"/>
          </a:xfrm>
          <a:prstGeom prst="rect">
            <a:avLst/>
          </a:prstGeom>
          <a:solidFill>
            <a:srgbClr val="123047"/>
          </a:solidFill>
          <a:ln w="10478">
            <a:solidFill>
              <a:srgbClr val="B7C7D0"/>
            </a:solidFill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2F2275B-2F4F-4676-ABEB-388D89E7119C}"/>
              </a:ext>
            </a:extLst>
          </p:cNvPr>
          <p:cNvSpPr>
            <a:spLocks noGrp="1"/>
          </p:cNvSpPr>
          <p:nvPr/>
        </p:nvSpPr>
        <p:spPr>
          <a:xfrm>
            <a:off x="8991600" y="1990725"/>
            <a:ext cx="20193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Цель / Мақсат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3377FF5-2F17-46DA-86EF-421EAF62B0A8}"/>
              </a:ext>
            </a:extLst>
          </p:cNvPr>
          <p:cNvSpPr>
            <a:spLocks noGrp="1"/>
          </p:cNvSpPr>
          <p:nvPr/>
        </p:nvSpPr>
        <p:spPr>
          <a:xfrm>
            <a:off x="6858000" y="2638425"/>
            <a:ext cx="2095500" cy="68580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84F1BF0-0669-49F5-AA6B-0951097B9EE6}"/>
              </a:ext>
            </a:extLst>
          </p:cNvPr>
          <p:cNvSpPr>
            <a:spLocks noGrp="1"/>
          </p:cNvSpPr>
          <p:nvPr/>
        </p:nvSpPr>
        <p:spPr>
          <a:xfrm>
            <a:off x="6896100" y="2676525"/>
            <a:ext cx="20193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Подвижность / Жылжымалылық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22FDAD2-B780-4A67-A44E-2AAEAEEA6676}"/>
              </a:ext>
            </a:extLst>
          </p:cNvPr>
          <p:cNvSpPr>
            <a:spLocks noGrp="1"/>
          </p:cNvSpPr>
          <p:nvPr/>
        </p:nvSpPr>
        <p:spPr>
          <a:xfrm>
            <a:off x="8953500" y="2638425"/>
            <a:ext cx="2095500" cy="68580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740D3BD-FA82-4069-90EE-2AD8863FFD1B}"/>
              </a:ext>
            </a:extLst>
          </p:cNvPr>
          <p:cNvSpPr>
            <a:spLocks noGrp="1"/>
          </p:cNvSpPr>
          <p:nvPr/>
        </p:nvSpPr>
        <p:spPr>
          <a:xfrm>
            <a:off x="8991600" y="2676525"/>
            <a:ext cx="20193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укладка / төсеу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E60AF69-9066-4F54-95FD-78600F4420E2}"/>
              </a:ext>
            </a:extLst>
          </p:cNvPr>
          <p:cNvSpPr>
            <a:spLocks noGrp="1"/>
          </p:cNvSpPr>
          <p:nvPr/>
        </p:nvSpPr>
        <p:spPr>
          <a:xfrm>
            <a:off x="6858000" y="3324225"/>
            <a:ext cx="2095500" cy="68580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04CB728-235E-4480-B1D5-25BFD0410F73}"/>
              </a:ext>
            </a:extLst>
          </p:cNvPr>
          <p:cNvSpPr>
            <a:spLocks noGrp="1"/>
          </p:cNvSpPr>
          <p:nvPr/>
        </p:nvSpPr>
        <p:spPr>
          <a:xfrm>
            <a:off x="6896100" y="3362325"/>
            <a:ext cx="20193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Температура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1D77032-9CBF-44ED-BBAC-6D76B274DC6B}"/>
              </a:ext>
            </a:extLst>
          </p:cNvPr>
          <p:cNvSpPr>
            <a:spLocks noGrp="1"/>
          </p:cNvSpPr>
          <p:nvPr/>
        </p:nvSpPr>
        <p:spPr>
          <a:xfrm>
            <a:off x="8953500" y="3324225"/>
            <a:ext cx="2095500" cy="68580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D8E008E-9D6D-4D91-97E9-C86A74F5D3D1}"/>
              </a:ext>
            </a:extLst>
          </p:cNvPr>
          <p:cNvSpPr>
            <a:spLocks noGrp="1"/>
          </p:cNvSpPr>
          <p:nvPr/>
        </p:nvSpPr>
        <p:spPr>
          <a:xfrm>
            <a:off x="8991600" y="3362325"/>
            <a:ext cx="20193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условия / жағдай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5A2181C6-BFEC-4F35-B7A3-3A7C079AB94C}"/>
              </a:ext>
            </a:extLst>
          </p:cNvPr>
          <p:cNvSpPr>
            <a:spLocks noGrp="1"/>
          </p:cNvSpPr>
          <p:nvPr/>
        </p:nvSpPr>
        <p:spPr>
          <a:xfrm>
            <a:off x="6858000" y="4010025"/>
            <a:ext cx="2095500" cy="68580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</a:ln>
        </p:spPr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4777444-3351-4043-832B-49D7293719A1}"/>
              </a:ext>
            </a:extLst>
          </p:cNvPr>
          <p:cNvSpPr>
            <a:spLocks noGrp="1"/>
          </p:cNvSpPr>
          <p:nvPr/>
        </p:nvSpPr>
        <p:spPr>
          <a:xfrm>
            <a:off x="6896100" y="4048125"/>
            <a:ext cx="20193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Плотность / Тығыздық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CFB13337-CDDE-43C6-B6F7-E71ACC873819}"/>
              </a:ext>
            </a:extLst>
          </p:cNvPr>
          <p:cNvSpPr>
            <a:spLocks noGrp="1"/>
          </p:cNvSpPr>
          <p:nvPr/>
        </p:nvSpPr>
        <p:spPr>
          <a:xfrm>
            <a:off x="8953500" y="4010025"/>
            <a:ext cx="2095500" cy="68580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</a:ln>
        </p:spPr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7777334D-E90F-486A-9356-591BA70077CA}"/>
              </a:ext>
            </a:extLst>
          </p:cNvPr>
          <p:cNvSpPr>
            <a:spLocks noGrp="1"/>
          </p:cNvSpPr>
          <p:nvPr/>
        </p:nvSpPr>
        <p:spPr>
          <a:xfrm>
            <a:off x="8991600" y="4048125"/>
            <a:ext cx="20193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выход / шығым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73817442-E1D4-4C8C-AB06-0DF0F67C3CEE}"/>
              </a:ext>
            </a:extLst>
          </p:cNvPr>
          <p:cNvSpPr>
            <a:spLocks noGrp="1"/>
          </p:cNvSpPr>
          <p:nvPr/>
        </p:nvSpPr>
        <p:spPr>
          <a:xfrm>
            <a:off x="6858000" y="4695825"/>
            <a:ext cx="2095500" cy="685800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</a:ln>
        </p:spPr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E1B462BE-3B08-400D-A69E-F57259859DAE}"/>
              </a:ext>
            </a:extLst>
          </p:cNvPr>
          <p:cNvSpPr>
            <a:spLocks noGrp="1"/>
          </p:cNvSpPr>
          <p:nvPr/>
        </p:nvSpPr>
        <p:spPr>
          <a:xfrm>
            <a:off x="6896100" y="4733925"/>
            <a:ext cx="20193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Образцы / Үлгілер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1292376-40A3-4460-9936-2CE14E32F848}"/>
              </a:ext>
            </a:extLst>
          </p:cNvPr>
          <p:cNvSpPr>
            <a:spLocks noGrp="1"/>
          </p:cNvSpPr>
          <p:nvPr/>
        </p:nvSpPr>
        <p:spPr>
          <a:xfrm>
            <a:off x="8953500" y="4695825"/>
            <a:ext cx="2095500" cy="685800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</a:ln>
        </p:spPr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EFC9B6DC-EE18-42EB-B594-D0661EA66E5B}"/>
              </a:ext>
            </a:extLst>
          </p:cNvPr>
          <p:cNvSpPr>
            <a:spLocks noGrp="1"/>
          </p:cNvSpPr>
          <p:nvPr/>
        </p:nvSpPr>
        <p:spPr>
          <a:xfrm>
            <a:off x="8991600" y="4733925"/>
            <a:ext cx="2019300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прочность / беріктік</a:t>
            </a:r>
          </a:p>
        </p:txBody>
      </p:sp>
    </p:spTree>
    <p:extLst>
      <p:ext uri="{BB962C8B-B14F-4D97-AF65-F5344CB8AC3E}">
        <p14:creationId xmlns:p14="http://schemas.microsoft.com/office/powerpoint/2010/main" val="10664641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B968D10-57B1-4962-8CDC-AB23E895B41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BD5C581-F308-4157-994D-1B1A1777BBFF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C904B9D-AD69-49A0-8C79-FE459751679D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DE1A8CA-0833-42D3-A9A7-367F0CE86275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Жеңіл</a:t>
            </a:r>
            <a:r>
              <a:rPr lang="ru-RU" sz="2800" dirty="0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 smtClean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бетондар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A9FC354-9F84-4E05-B8A1-EF4B18E70009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B769387-8CE9-40A7-9BBA-42785E424EE9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69B3742-9A44-4731-98A3-6ED067342AC3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17F06B0-3BE2-4CEC-8A8E-F22BD0E8F7FB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544F3BD-26DE-4904-9F85-3C44F8F73846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Имеют пониженную среднюю плотность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Получают на пористых заполнителях или созданием пористой структуры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Снижают массу конструкции и теплопроводность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Прочность и водопоглощение зависят от структуры и заполнителя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14B5882-50F1-4BEA-AFA1-69B45E3094A2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Орташа тығыздығы төмен болады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Кеуекті толтырғыштармен немесе кеуекті құрылым жасау арқылы алынады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Конструкция массасы мен жылу өткізгіштігін төмендетеді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Беріктік пен су сіңіру құрылым және толтырғышқа тәуелді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4CF8259-3F4D-40D4-9216-61B71162F8A3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E7B57222-6F9B-4B3D-A565-59FD59559E60}"/>
              </a:ext>
            </a:extLst>
          </p:cNvPr>
          <p:cNvSpPr>
            <a:spLocks noGrp="1"/>
          </p:cNvSpPr>
          <p:nvPr/>
        </p:nvSpPr>
        <p:spPr>
          <a:xfrm>
            <a:off x="7334250" y="2047875"/>
            <a:ext cx="3048000" cy="2667000"/>
          </a:xfrm>
          <a:prstGeom prst="ellipse">
            <a:avLst/>
          </a:prstGeom>
          <a:solidFill>
            <a:srgbClr val="EAF2F5"/>
          </a:solidFill>
          <a:ln w="10478">
            <a:solidFill>
              <a:srgbClr val="176B87"/>
            </a:solidFill>
          </a:ln>
        </p:spPr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7D2DBB91-AABF-4F4B-9844-4195F2120F2A}"/>
              </a:ext>
            </a:extLst>
          </p:cNvPr>
          <p:cNvSpPr>
            <a:spLocks noGrp="1"/>
          </p:cNvSpPr>
          <p:nvPr/>
        </p:nvSpPr>
        <p:spPr>
          <a:xfrm>
            <a:off x="7572375" y="2286000"/>
            <a:ext cx="228600" cy="228600"/>
          </a:xfrm>
          <a:prstGeom prst="ellipse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641AFC46-9BAA-45CB-AFC5-37039A4C7701}"/>
              </a:ext>
            </a:extLst>
          </p:cNvPr>
          <p:cNvSpPr>
            <a:spLocks noGrp="1"/>
          </p:cNvSpPr>
          <p:nvPr/>
        </p:nvSpPr>
        <p:spPr>
          <a:xfrm>
            <a:off x="8096250" y="2286000"/>
            <a:ext cx="304800" cy="3048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A8F3DFD2-15D8-42A3-AB6B-E17FEBB2FCCB}"/>
              </a:ext>
            </a:extLst>
          </p:cNvPr>
          <p:cNvSpPr>
            <a:spLocks noGrp="1"/>
          </p:cNvSpPr>
          <p:nvPr/>
        </p:nvSpPr>
        <p:spPr>
          <a:xfrm>
            <a:off x="8620125" y="2286000"/>
            <a:ext cx="381000" cy="381000"/>
          </a:xfrm>
          <a:prstGeom prst="ellipse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4F98CEEA-FF7E-4D09-826B-0F9C902BC57D}"/>
              </a:ext>
            </a:extLst>
          </p:cNvPr>
          <p:cNvSpPr>
            <a:spLocks noGrp="1"/>
          </p:cNvSpPr>
          <p:nvPr/>
        </p:nvSpPr>
        <p:spPr>
          <a:xfrm>
            <a:off x="9144000" y="2286000"/>
            <a:ext cx="228600" cy="2286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32284997-A987-4166-A4DA-9DB84DE122E2}"/>
              </a:ext>
            </a:extLst>
          </p:cNvPr>
          <p:cNvSpPr>
            <a:spLocks noGrp="1"/>
          </p:cNvSpPr>
          <p:nvPr/>
        </p:nvSpPr>
        <p:spPr>
          <a:xfrm>
            <a:off x="9667875" y="2286000"/>
            <a:ext cx="304800" cy="304800"/>
          </a:xfrm>
          <a:prstGeom prst="ellipse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2DADD6B8-F283-4173-84F2-636FC39826A5}"/>
              </a:ext>
            </a:extLst>
          </p:cNvPr>
          <p:cNvSpPr>
            <a:spLocks noGrp="1"/>
          </p:cNvSpPr>
          <p:nvPr/>
        </p:nvSpPr>
        <p:spPr>
          <a:xfrm>
            <a:off x="7572375" y="2838450"/>
            <a:ext cx="381000" cy="3810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B15959F6-DDB3-4492-A240-D678EFEA342D}"/>
              </a:ext>
            </a:extLst>
          </p:cNvPr>
          <p:cNvSpPr>
            <a:spLocks noGrp="1"/>
          </p:cNvSpPr>
          <p:nvPr/>
        </p:nvSpPr>
        <p:spPr>
          <a:xfrm>
            <a:off x="8096250" y="2838450"/>
            <a:ext cx="228600" cy="228600"/>
          </a:xfrm>
          <a:prstGeom prst="ellipse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817636AD-9337-4DB8-943A-B08933D26DA0}"/>
              </a:ext>
            </a:extLst>
          </p:cNvPr>
          <p:cNvSpPr>
            <a:spLocks noGrp="1"/>
          </p:cNvSpPr>
          <p:nvPr/>
        </p:nvSpPr>
        <p:spPr>
          <a:xfrm>
            <a:off x="8620125" y="2838450"/>
            <a:ext cx="304800" cy="3048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BE821A31-3442-4FA5-8AAC-A36932B76F2D}"/>
              </a:ext>
            </a:extLst>
          </p:cNvPr>
          <p:cNvSpPr>
            <a:spLocks noGrp="1"/>
          </p:cNvSpPr>
          <p:nvPr/>
        </p:nvSpPr>
        <p:spPr>
          <a:xfrm>
            <a:off x="9144000" y="2838450"/>
            <a:ext cx="381000" cy="381000"/>
          </a:xfrm>
          <a:prstGeom prst="ellipse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0DE07A72-A1D5-4783-B734-EF893209C28E}"/>
              </a:ext>
            </a:extLst>
          </p:cNvPr>
          <p:cNvSpPr>
            <a:spLocks noGrp="1"/>
          </p:cNvSpPr>
          <p:nvPr/>
        </p:nvSpPr>
        <p:spPr>
          <a:xfrm>
            <a:off x="9667875" y="2838450"/>
            <a:ext cx="228600" cy="2286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3E9DED50-A4E3-4910-ABB7-34EA2EFBFEC7}"/>
              </a:ext>
            </a:extLst>
          </p:cNvPr>
          <p:cNvSpPr>
            <a:spLocks noGrp="1"/>
          </p:cNvSpPr>
          <p:nvPr/>
        </p:nvSpPr>
        <p:spPr>
          <a:xfrm>
            <a:off x="7572375" y="3390900"/>
            <a:ext cx="304800" cy="304800"/>
          </a:xfrm>
          <a:prstGeom prst="ellipse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60EF24B1-C3B3-4D62-8ECD-3201E37EA691}"/>
              </a:ext>
            </a:extLst>
          </p:cNvPr>
          <p:cNvSpPr>
            <a:spLocks noGrp="1"/>
          </p:cNvSpPr>
          <p:nvPr/>
        </p:nvSpPr>
        <p:spPr>
          <a:xfrm>
            <a:off x="8096250" y="3390900"/>
            <a:ext cx="381000" cy="3810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52DF328C-D1DC-4CD6-8650-26B538B70FC1}"/>
              </a:ext>
            </a:extLst>
          </p:cNvPr>
          <p:cNvSpPr>
            <a:spLocks noGrp="1"/>
          </p:cNvSpPr>
          <p:nvPr/>
        </p:nvSpPr>
        <p:spPr>
          <a:xfrm>
            <a:off x="8620125" y="3390900"/>
            <a:ext cx="228600" cy="228600"/>
          </a:xfrm>
          <a:prstGeom prst="ellipse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6D72450E-4152-4156-B80F-D03130CBFEF1}"/>
              </a:ext>
            </a:extLst>
          </p:cNvPr>
          <p:cNvSpPr>
            <a:spLocks noGrp="1"/>
          </p:cNvSpPr>
          <p:nvPr/>
        </p:nvSpPr>
        <p:spPr>
          <a:xfrm>
            <a:off x="9144000" y="3390900"/>
            <a:ext cx="304800" cy="3048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2C35BE50-BCA4-4226-B9B9-F094E9D1EBF5}"/>
              </a:ext>
            </a:extLst>
          </p:cNvPr>
          <p:cNvSpPr>
            <a:spLocks noGrp="1"/>
          </p:cNvSpPr>
          <p:nvPr/>
        </p:nvSpPr>
        <p:spPr>
          <a:xfrm>
            <a:off x="9667875" y="3390900"/>
            <a:ext cx="381000" cy="381000"/>
          </a:xfrm>
          <a:prstGeom prst="ellipse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DD73BB83-8B59-4195-84DE-6BC08F2BA93D}"/>
              </a:ext>
            </a:extLst>
          </p:cNvPr>
          <p:cNvSpPr>
            <a:spLocks noGrp="1"/>
          </p:cNvSpPr>
          <p:nvPr/>
        </p:nvSpPr>
        <p:spPr>
          <a:xfrm>
            <a:off x="7572375" y="3943350"/>
            <a:ext cx="228600" cy="2286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129FBE05-F405-4DA1-AC8F-BA62FBF7599A}"/>
              </a:ext>
            </a:extLst>
          </p:cNvPr>
          <p:cNvSpPr>
            <a:spLocks noGrp="1"/>
          </p:cNvSpPr>
          <p:nvPr/>
        </p:nvSpPr>
        <p:spPr>
          <a:xfrm>
            <a:off x="8096250" y="3943350"/>
            <a:ext cx="304800" cy="304800"/>
          </a:xfrm>
          <a:prstGeom prst="ellipse">
            <a:avLst/>
          </a:prstGeom>
          <a:solidFill>
            <a:srgbClr val="FFFFFF"/>
          </a:solidFill>
          <a:ln w="0">
            <a:noFill/>
          </a:ln>
        </p:spPr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BE8AB4A7-CA4C-400E-9227-F1DFAE78B978}"/>
              </a:ext>
            </a:extLst>
          </p:cNvPr>
          <p:cNvSpPr>
            <a:spLocks noGrp="1"/>
          </p:cNvSpPr>
          <p:nvPr/>
        </p:nvSpPr>
        <p:spPr>
          <a:xfrm>
            <a:off x="8620125" y="3943350"/>
            <a:ext cx="381000" cy="381000"/>
          </a:xfrm>
          <a:prstGeom prst="ellipse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61910BEB-B3CE-4CC1-B127-7C7A36CFF38B}"/>
              </a:ext>
            </a:extLst>
          </p:cNvPr>
          <p:cNvSpPr>
            <a:spLocks noGrp="1"/>
          </p:cNvSpPr>
          <p:nvPr/>
        </p:nvSpPr>
        <p:spPr>
          <a:xfrm>
            <a:off x="7620000" y="4953000"/>
            <a:ext cx="2476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87719"/>
          </a:bodyPr>
          <a:lstStyle/>
          <a:p>
            <a:pPr algn="ctr">
              <a:defRPr sz="1425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пористая структура</a:t>
            </a:r>
          </a:p>
          <a:p>
            <a:pPr algn="ctr">
              <a:defRPr sz="1425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кеуекті құрылым</a:t>
            </a:r>
          </a:p>
        </p:txBody>
      </p:sp>
    </p:spTree>
    <p:extLst>
      <p:ext uri="{BB962C8B-B14F-4D97-AF65-F5344CB8AC3E}">
        <p14:creationId xmlns:p14="http://schemas.microsoft.com/office/powerpoint/2010/main" val="20627861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333FD46F-290C-4828-B91F-F978974A40E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91A3AC0-A456-43D6-B9ED-F01A008F013D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8DDF6F0-9E31-44CE-8E31-FF7BEF267EAC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32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074D578-558B-40F5-83A9-0604D70753CE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Жеңіл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бетон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түрлері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184E623-6BB2-437B-97DF-61E396796AE3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CFCC23B-1BB0-4DE0-A7E6-7C58516DABB9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357C9F9-8C2F-4F01-AB5E-AFD263B95A46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83A82DD-8DEC-407B-8CCF-1B23408E83C8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5C2BF32-E346-41A4-83EA-E8F758190C6B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Бетоны на пористых заполнителях сохраняют зернистый скелет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Ячеистые бетоны содержат равномерные воздушные поры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Крупнопористые бетоны имеют мало мелкого заполнителя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Область применения зависит от прочности, плотности и влажностного режима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5B182DB-3511-4E7F-AC17-3F43764924B0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Кеуекті толтырғыштағы бетондар түйірлі қаңқаны сақтайды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Ұялы бетондарда біркелкі ауа кеуектері болады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Ірі кеуекті бетондарда ұсақ толтырғыш аз болады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Қолдану саласы беріктік, тығыздық және ылғал режиміне тәуелді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FACC04B-E17D-4390-B470-7697AC1E8F45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29DA801-0767-4FCA-9887-4576679A8864}"/>
              </a:ext>
            </a:extLst>
          </p:cNvPr>
          <p:cNvSpPr>
            <a:spLocks noGrp="1"/>
          </p:cNvSpPr>
          <p:nvPr/>
        </p:nvSpPr>
        <p:spPr>
          <a:xfrm>
            <a:off x="6858000" y="2143125"/>
            <a:ext cx="2095500" cy="738188"/>
          </a:xfrm>
          <a:prstGeom prst="rect">
            <a:avLst/>
          </a:prstGeom>
          <a:solidFill>
            <a:srgbClr val="123047"/>
          </a:solidFill>
          <a:ln w="10478">
            <a:solidFill>
              <a:srgbClr val="B7C7D0"/>
            </a:solidFill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9F1C7F0-6EF3-4F3B-A538-4AB84FE3D02A}"/>
              </a:ext>
            </a:extLst>
          </p:cNvPr>
          <p:cNvSpPr>
            <a:spLocks noGrp="1"/>
          </p:cNvSpPr>
          <p:nvPr/>
        </p:nvSpPr>
        <p:spPr>
          <a:xfrm>
            <a:off x="6896100" y="2181225"/>
            <a:ext cx="2019300" cy="661988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Вид / Түр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C64CCB2-0F79-4D40-90DE-2C804154AC7C}"/>
              </a:ext>
            </a:extLst>
          </p:cNvPr>
          <p:cNvSpPr>
            <a:spLocks noGrp="1"/>
          </p:cNvSpPr>
          <p:nvPr/>
        </p:nvSpPr>
        <p:spPr>
          <a:xfrm>
            <a:off x="8953500" y="2143125"/>
            <a:ext cx="2095500" cy="738188"/>
          </a:xfrm>
          <a:prstGeom prst="rect">
            <a:avLst/>
          </a:prstGeom>
          <a:solidFill>
            <a:srgbClr val="123047"/>
          </a:solidFill>
          <a:ln w="10478">
            <a:solidFill>
              <a:srgbClr val="B7C7D0"/>
            </a:solidFill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DDBFA31-2ADB-456E-9012-310F6E2E0B79}"/>
              </a:ext>
            </a:extLst>
          </p:cNvPr>
          <p:cNvSpPr>
            <a:spLocks noGrp="1"/>
          </p:cNvSpPr>
          <p:nvPr/>
        </p:nvSpPr>
        <p:spPr>
          <a:xfrm>
            <a:off x="8991600" y="2181225"/>
            <a:ext cx="2019300" cy="661988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Структура / Құрылым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E9D7783-1D9F-4DB0-A74F-15398CE34DB2}"/>
              </a:ext>
            </a:extLst>
          </p:cNvPr>
          <p:cNvSpPr>
            <a:spLocks noGrp="1"/>
          </p:cNvSpPr>
          <p:nvPr/>
        </p:nvSpPr>
        <p:spPr>
          <a:xfrm>
            <a:off x="6858000" y="2881313"/>
            <a:ext cx="2095500" cy="738188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12F3343-94BD-4AE2-BAAF-04B37CB4E361}"/>
              </a:ext>
            </a:extLst>
          </p:cNvPr>
          <p:cNvSpPr>
            <a:spLocks noGrp="1"/>
          </p:cNvSpPr>
          <p:nvPr/>
        </p:nvSpPr>
        <p:spPr>
          <a:xfrm>
            <a:off x="6896100" y="2919413"/>
            <a:ext cx="2019300" cy="661988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Пористый заполнитель / Кеуекті толтырғыш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3D8DB88-99AC-4CB7-BD93-24438EC19F34}"/>
              </a:ext>
            </a:extLst>
          </p:cNvPr>
          <p:cNvSpPr>
            <a:spLocks noGrp="1"/>
          </p:cNvSpPr>
          <p:nvPr/>
        </p:nvSpPr>
        <p:spPr>
          <a:xfrm>
            <a:off x="8953500" y="2881313"/>
            <a:ext cx="2095500" cy="738188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A0E75669-2E91-48B4-BE3C-96544207315A}"/>
              </a:ext>
            </a:extLst>
          </p:cNvPr>
          <p:cNvSpPr>
            <a:spLocks noGrp="1"/>
          </p:cNvSpPr>
          <p:nvPr/>
        </p:nvSpPr>
        <p:spPr>
          <a:xfrm>
            <a:off x="8991600" y="2919413"/>
            <a:ext cx="2019300" cy="661988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лёгкие зёрна / жеңіл түйірлер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194A804-C21E-4189-921A-070406C9ACC1}"/>
              </a:ext>
            </a:extLst>
          </p:cNvPr>
          <p:cNvSpPr>
            <a:spLocks noGrp="1"/>
          </p:cNvSpPr>
          <p:nvPr/>
        </p:nvSpPr>
        <p:spPr>
          <a:xfrm>
            <a:off x="6858000" y="3619500"/>
            <a:ext cx="2095500" cy="738188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0DF88F7-C7B6-468C-B7A4-A1DC5F75FDAC}"/>
              </a:ext>
            </a:extLst>
          </p:cNvPr>
          <p:cNvSpPr>
            <a:spLocks noGrp="1"/>
          </p:cNvSpPr>
          <p:nvPr/>
        </p:nvSpPr>
        <p:spPr>
          <a:xfrm>
            <a:off x="6896100" y="3657600"/>
            <a:ext cx="2019300" cy="661988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Ячеистый / Ұялы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141C63A-BC46-48E2-8A0A-50C3EF324DF8}"/>
              </a:ext>
            </a:extLst>
          </p:cNvPr>
          <p:cNvSpPr>
            <a:spLocks noGrp="1"/>
          </p:cNvSpPr>
          <p:nvPr/>
        </p:nvSpPr>
        <p:spPr>
          <a:xfrm>
            <a:off x="8953500" y="3619500"/>
            <a:ext cx="2095500" cy="738188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021A99F-AC46-4B98-9EEF-160CF3850B14}"/>
              </a:ext>
            </a:extLst>
          </p:cNvPr>
          <p:cNvSpPr>
            <a:spLocks noGrp="1"/>
          </p:cNvSpPr>
          <p:nvPr/>
        </p:nvSpPr>
        <p:spPr>
          <a:xfrm>
            <a:off x="8991600" y="3657600"/>
            <a:ext cx="2019300" cy="661988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воздушные ячейки / ауа ұялары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7043628-D409-4F76-8787-6E8A1A85D6BD}"/>
              </a:ext>
            </a:extLst>
          </p:cNvPr>
          <p:cNvSpPr>
            <a:spLocks noGrp="1"/>
          </p:cNvSpPr>
          <p:nvPr/>
        </p:nvSpPr>
        <p:spPr>
          <a:xfrm>
            <a:off x="6858000" y="4357688"/>
            <a:ext cx="2095500" cy="738188"/>
          </a:xfrm>
          <a:prstGeom prst="rect">
            <a:avLst/>
          </a:prstGeom>
          <a:solidFill>
            <a:srgbClr val="EAF2F5"/>
          </a:solidFill>
          <a:ln w="10478">
            <a:solidFill>
              <a:srgbClr val="B7C7D0"/>
            </a:solidFill>
          </a:ln>
        </p:spPr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679BB7C7-1975-4B15-934C-A8B6751A32D0}"/>
              </a:ext>
            </a:extLst>
          </p:cNvPr>
          <p:cNvSpPr>
            <a:spLocks noGrp="1"/>
          </p:cNvSpPr>
          <p:nvPr/>
        </p:nvSpPr>
        <p:spPr>
          <a:xfrm>
            <a:off x="6896100" y="4395788"/>
            <a:ext cx="2019300" cy="661988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Крупнопористый / Ірі кеуекті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994E270-B556-4613-BD6E-20241FCE0D03}"/>
              </a:ext>
            </a:extLst>
          </p:cNvPr>
          <p:cNvSpPr>
            <a:spLocks noGrp="1"/>
          </p:cNvSpPr>
          <p:nvPr/>
        </p:nvSpPr>
        <p:spPr>
          <a:xfrm>
            <a:off x="8953500" y="4357688"/>
            <a:ext cx="2095500" cy="738188"/>
          </a:xfrm>
          <a:prstGeom prst="rect">
            <a:avLst/>
          </a:prstGeom>
          <a:solidFill>
            <a:srgbClr val="FFFFFF"/>
          </a:solidFill>
          <a:ln w="10478">
            <a:solidFill>
              <a:srgbClr val="B7C7D0"/>
            </a:solidFill>
          </a:ln>
        </p:spPr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F05C380-2832-4B1F-A382-1EACB0CA5DF6}"/>
              </a:ext>
            </a:extLst>
          </p:cNvPr>
          <p:cNvSpPr>
            <a:spLocks noGrp="1"/>
          </p:cNvSpPr>
          <p:nvPr/>
        </p:nvSpPr>
        <p:spPr>
          <a:xfrm>
            <a:off x="8991600" y="4395788"/>
            <a:ext cx="2019300" cy="661988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без мелкой части / ұсақ бөлік аз</a:t>
            </a:r>
          </a:p>
        </p:txBody>
      </p:sp>
    </p:spTree>
    <p:extLst>
      <p:ext uri="{BB962C8B-B14F-4D97-AF65-F5344CB8AC3E}">
        <p14:creationId xmlns:p14="http://schemas.microsoft.com/office/powerpoint/2010/main" val="6007006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C9274C6-B2B6-447E-A438-79AA2C304CB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9BAEFEE-BB3A-4729-ABC2-221D4CF73291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33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6251540-AD51-400D-9135-63070AF8C883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Специальные бетоны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3EDE8CD-1799-4F5D-8B5A-40DC94E16111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Арнайы бетондар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6717E84-5DF9-4E1F-B2D7-25C2E89594D4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936206E-98F0-4048-BFF4-C84270B5BCB8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ABD0A1A-1634-46AA-9E3E-CCDC0CED1F2B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5818FDF-20D1-476B-B57C-DE7FA49FF7C3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 fontScale="96142"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Проектируют под конкретное воздействие или функцию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Дорожные высокопрочные и быстротвердеющие бетоны ускоряют ввод в эксплуатацию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Фибробетон повышает трещиностойкость и остаточную несущую способность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Жаростойкие, химически стойкие и радиационно защитные бетоны применяют в особых условиях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86D7B3A-D38F-463F-97EA-9DD7808AE459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 fontScale="97392"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Нақты әсерге немесе қызметке арналып жобаланады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Жолға арналған жоғары берік және тез қататын бетондар пайдалануға беруді жеделдетеді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Талшықты бетон жарыққа төзімділік пен қалдық көтергіш қабілетті арттырады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Отқа, химиялық әсерге және радиацияға төзімді бетондар ерекше жағдайда қолданылады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D8D918B-B0F3-4930-A8DD-11354869FA33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D39B74C6-23F4-43FB-AF66-8D35B911B907}"/>
              </a:ext>
            </a:extLst>
          </p:cNvPr>
          <p:cNvSpPr>
            <a:spLocks noGrp="1"/>
          </p:cNvSpPr>
          <p:nvPr/>
        </p:nvSpPr>
        <p:spPr>
          <a:xfrm>
            <a:off x="7096125" y="1952625"/>
            <a:ext cx="1666875" cy="838200"/>
          </a:xfrm>
          <a:prstGeom prst="roundRect">
            <a:avLst>
              <a:gd name="adj" fmla="val 9091"/>
            </a:avLst>
          </a:prstGeom>
          <a:solidFill>
            <a:srgbClr val="D97745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E71D693-0EA6-4C55-A5C9-D5E82D8CAA8C}"/>
              </a:ext>
            </a:extLst>
          </p:cNvPr>
          <p:cNvSpPr>
            <a:spLocks noGrp="1"/>
          </p:cNvSpPr>
          <p:nvPr/>
        </p:nvSpPr>
        <p:spPr>
          <a:xfrm>
            <a:off x="7191375" y="2143125"/>
            <a:ext cx="1476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ФИБРО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ТАЛШЫҚ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C7769D28-AD68-4FB5-953F-5745490625C0}"/>
              </a:ext>
            </a:extLst>
          </p:cNvPr>
          <p:cNvSpPr>
            <a:spLocks noGrp="1"/>
          </p:cNvSpPr>
          <p:nvPr/>
        </p:nvSpPr>
        <p:spPr>
          <a:xfrm>
            <a:off x="8953500" y="1952625"/>
            <a:ext cx="1666875" cy="838200"/>
          </a:xfrm>
          <a:prstGeom prst="roundRect">
            <a:avLst>
              <a:gd name="adj" fmla="val 9091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6E40E6E-15F7-4F1D-A8F8-18ED9E7642DA}"/>
              </a:ext>
            </a:extLst>
          </p:cNvPr>
          <p:cNvSpPr>
            <a:spLocks noGrp="1"/>
          </p:cNvSpPr>
          <p:nvPr/>
        </p:nvSpPr>
        <p:spPr>
          <a:xfrm>
            <a:off x="9048750" y="2143125"/>
            <a:ext cx="1476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БЫСТРЫЙ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ТЕЗ ҚАТУ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4D99E3A2-5C78-4290-9FDB-41E14CE0B66A}"/>
              </a:ext>
            </a:extLst>
          </p:cNvPr>
          <p:cNvSpPr>
            <a:spLocks noGrp="1"/>
          </p:cNvSpPr>
          <p:nvPr/>
        </p:nvSpPr>
        <p:spPr>
          <a:xfrm>
            <a:off x="7096125" y="3190875"/>
            <a:ext cx="1666875" cy="838200"/>
          </a:xfrm>
          <a:prstGeom prst="roundRect">
            <a:avLst>
              <a:gd name="adj" fmla="val 9091"/>
            </a:avLst>
          </a:prstGeom>
          <a:solidFill>
            <a:srgbClr val="438A5E"/>
          </a:solidFill>
          <a:ln w="0">
            <a:noFill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5070B8B-8C49-4646-9073-3FC75E9D4519}"/>
              </a:ext>
            </a:extLst>
          </p:cNvPr>
          <p:cNvSpPr>
            <a:spLocks noGrp="1"/>
          </p:cNvSpPr>
          <p:nvPr/>
        </p:nvSpPr>
        <p:spPr>
          <a:xfrm>
            <a:off x="7191375" y="3381375"/>
            <a:ext cx="1476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ХИМСТОЙКИЙ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ХИМТӨЗІМДІ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9665F71D-EECA-40D4-BE9E-73D7E0C6E8CC}"/>
              </a:ext>
            </a:extLst>
          </p:cNvPr>
          <p:cNvSpPr>
            <a:spLocks noGrp="1"/>
          </p:cNvSpPr>
          <p:nvPr/>
        </p:nvSpPr>
        <p:spPr>
          <a:xfrm>
            <a:off x="8953500" y="3190875"/>
            <a:ext cx="1666875" cy="838200"/>
          </a:xfrm>
          <a:prstGeom prst="roundRect">
            <a:avLst>
              <a:gd name="adj" fmla="val 9091"/>
            </a:avLst>
          </a:prstGeom>
          <a:solidFill>
            <a:srgbClr val="8A7B6B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B07FCD8-8DA7-485A-AA88-2ECD1A26BEAD}"/>
              </a:ext>
            </a:extLst>
          </p:cNvPr>
          <p:cNvSpPr>
            <a:spLocks noGrp="1"/>
          </p:cNvSpPr>
          <p:nvPr/>
        </p:nvSpPr>
        <p:spPr>
          <a:xfrm>
            <a:off x="9048750" y="3381375"/>
            <a:ext cx="1476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ЖАРОСТОЙКИЙ</a:t>
            </a:r>
          </a:p>
          <a:p>
            <a:pPr algn="ctr">
              <a:def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ОТҚА ТӨЗІМДІ</a:t>
            </a:r>
          </a:p>
        </p:txBody>
      </p:sp>
    </p:spTree>
    <p:extLst>
      <p:ext uri="{BB962C8B-B14F-4D97-AF65-F5344CB8AC3E}">
        <p14:creationId xmlns:p14="http://schemas.microsoft.com/office/powerpoint/2010/main" val="3588857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B3F3DF9-8E40-4E3C-9AF5-BAC383D005E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69B3E64-48FB-4388-A029-CF45693B68A6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9A14961-D832-4854-9B93-08830C1061C3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34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DA3D283-1CB9-49E5-801A-6B9D81965CAF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Талшықты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бетон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және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дисперстік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арматуралау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446B0D2-F481-4B81-88CE-53156ABCE182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800391F-9930-4115-BAF5-F86A88E2A536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CD02CE7-3AC2-4FC7-8746-F47B8CB9FDF1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DBFBEC8-81E8-40A0-96FC-D8AA7F337AD3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9F81A8E-DD20-4A1E-BE49-3247CC00E030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Волокна распределяются по объёму смеси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Ограничивают раскрытие трещин после их образования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Тип и дозировку выбирают по требуемому эффекту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Равномерное распределение зависит от технологии смешивания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BDABA7B-C09A-4A31-A7EA-5117BC239807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Талшықтар қоспа көлемінде таралады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Жарық пайда болғаннан кейін оның ашылуын шектейді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Түрі мен мөлшері қажетті әсерге қарай таңдалады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Біркелкі таралу араластыру технологиясына тәуелді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85FB895-3C24-4A71-9637-2736EAA78362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0B1C452-7386-4FEF-A711-84E588DA9466}"/>
              </a:ext>
            </a:extLst>
          </p:cNvPr>
          <p:cNvSpPr>
            <a:spLocks noGrp="1"/>
          </p:cNvSpPr>
          <p:nvPr/>
        </p:nvSpPr>
        <p:spPr>
          <a:xfrm>
            <a:off x="7143750" y="2095500"/>
            <a:ext cx="3429000" cy="2476500"/>
          </a:xfrm>
          <a:prstGeom prst="rect">
            <a:avLst/>
          </a:prstGeom>
          <a:solidFill>
            <a:srgbClr val="A7ADB2"/>
          </a:solidFill>
          <a:ln w="0">
            <a:noFill/>
          </a:ln>
        </p:spPr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D20FDD7A-570D-4A2E-8140-4C4CD562A0DE}"/>
              </a:ext>
            </a:extLst>
          </p:cNvPr>
          <p:cNvSpPr>
            <a:spLocks noGrp="1"/>
          </p:cNvSpPr>
          <p:nvPr/>
        </p:nvSpPr>
        <p:spPr>
          <a:xfrm>
            <a:off x="7381875" y="2333625"/>
            <a:ext cx="361950" cy="28575"/>
          </a:xfrm>
          <a:prstGeom prst="line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29D41C4B-F7BC-47B8-B9AF-11245D417CB4}"/>
              </a:ext>
            </a:extLst>
          </p:cNvPr>
          <p:cNvSpPr>
            <a:spLocks noGrp="1"/>
          </p:cNvSpPr>
          <p:nvPr/>
        </p:nvSpPr>
        <p:spPr>
          <a:xfrm>
            <a:off x="7877175" y="2333625"/>
            <a:ext cx="361950" cy="28575"/>
          </a:xfrm>
          <a:prstGeom prst="line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7D3982D1-B1FA-41F9-9D97-95C72556C41D}"/>
              </a:ext>
            </a:extLst>
          </p:cNvPr>
          <p:cNvSpPr>
            <a:spLocks noGrp="1"/>
          </p:cNvSpPr>
          <p:nvPr/>
        </p:nvSpPr>
        <p:spPr>
          <a:xfrm>
            <a:off x="8372475" y="2333625"/>
            <a:ext cx="361950" cy="28575"/>
          </a:xfrm>
          <a:prstGeom prst="line">
            <a:avLst/>
          </a:prstGeom>
          <a:solidFill>
            <a:srgbClr val="438A5E"/>
          </a:solidFill>
          <a:ln w="0">
            <a:noFill/>
          </a:ln>
        </p:spPr>
      </p:sp>
      <p:sp>
        <p:nv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8D3BA7D3-5D3F-4C4A-A687-67070B1D2047}"/>
              </a:ext>
            </a:extLst>
          </p:cNvPr>
          <p:cNvSpPr>
            <a:spLocks noGrp="1"/>
          </p:cNvSpPr>
          <p:nvPr/>
        </p:nvSpPr>
        <p:spPr>
          <a:xfrm>
            <a:off x="8867775" y="2333625"/>
            <a:ext cx="361950" cy="28575"/>
          </a:xfrm>
          <a:prstGeom prst="line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B2DDDE44-22CA-4F83-85D3-04B7D6392B9B}"/>
              </a:ext>
            </a:extLst>
          </p:cNvPr>
          <p:cNvSpPr>
            <a:spLocks noGrp="1"/>
          </p:cNvSpPr>
          <p:nvPr/>
        </p:nvSpPr>
        <p:spPr>
          <a:xfrm>
            <a:off x="9363075" y="2333625"/>
            <a:ext cx="361950" cy="28575"/>
          </a:xfrm>
          <a:prstGeom prst="line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D567B7B1-3D73-4DAE-B1EB-AB43E8AFED0A}"/>
              </a:ext>
            </a:extLst>
          </p:cNvPr>
          <p:cNvSpPr>
            <a:spLocks noGrp="1"/>
          </p:cNvSpPr>
          <p:nvPr/>
        </p:nvSpPr>
        <p:spPr>
          <a:xfrm>
            <a:off x="9858375" y="2333625"/>
            <a:ext cx="361950" cy="28575"/>
          </a:xfrm>
          <a:prstGeom prst="line">
            <a:avLst/>
          </a:prstGeom>
          <a:solidFill>
            <a:srgbClr val="438A5E"/>
          </a:solidFill>
          <a:ln w="0">
            <a:noFill/>
          </a:ln>
        </p:spPr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0589369-12A6-4312-B441-E263C19BD688}"/>
              </a:ext>
            </a:extLst>
          </p:cNvPr>
          <p:cNvSpPr>
            <a:spLocks noGrp="1"/>
          </p:cNvSpPr>
          <p:nvPr/>
        </p:nvSpPr>
        <p:spPr>
          <a:xfrm>
            <a:off x="7381875" y="3000375"/>
            <a:ext cx="361950" cy="28575"/>
          </a:xfrm>
          <a:prstGeom prst="line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A6D45335-AB81-44E6-B026-FACBCADEE5CE}"/>
              </a:ext>
            </a:extLst>
          </p:cNvPr>
          <p:cNvSpPr>
            <a:spLocks noGrp="1"/>
          </p:cNvSpPr>
          <p:nvPr/>
        </p:nvSpPr>
        <p:spPr>
          <a:xfrm>
            <a:off x="7877175" y="3000375"/>
            <a:ext cx="361950" cy="28575"/>
          </a:xfrm>
          <a:prstGeom prst="line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F626BF22-87ED-4F15-9604-546D473B2C39}"/>
              </a:ext>
            </a:extLst>
          </p:cNvPr>
          <p:cNvSpPr>
            <a:spLocks noGrp="1"/>
          </p:cNvSpPr>
          <p:nvPr/>
        </p:nvSpPr>
        <p:spPr>
          <a:xfrm>
            <a:off x="8372475" y="3000375"/>
            <a:ext cx="361950" cy="28575"/>
          </a:xfrm>
          <a:prstGeom prst="line">
            <a:avLst/>
          </a:prstGeom>
          <a:solidFill>
            <a:srgbClr val="438A5E"/>
          </a:solidFill>
          <a:ln w="0">
            <a:noFill/>
          </a:ln>
        </p:spPr>
      </p:sp>
      <p:sp>
        <p:nv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20E33F7A-6973-4265-A9F2-C7AA44CCD166}"/>
              </a:ext>
            </a:extLst>
          </p:cNvPr>
          <p:cNvSpPr>
            <a:spLocks noGrp="1"/>
          </p:cNvSpPr>
          <p:nvPr/>
        </p:nvSpPr>
        <p:spPr>
          <a:xfrm>
            <a:off x="8867775" y="3000375"/>
            <a:ext cx="361950" cy="28575"/>
          </a:xfrm>
          <a:prstGeom prst="line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F4FA780D-F707-43FE-A080-84CCC9FB5C5E}"/>
              </a:ext>
            </a:extLst>
          </p:cNvPr>
          <p:cNvSpPr>
            <a:spLocks noGrp="1"/>
          </p:cNvSpPr>
          <p:nvPr/>
        </p:nvSpPr>
        <p:spPr>
          <a:xfrm>
            <a:off x="9363075" y="3000375"/>
            <a:ext cx="361950" cy="28575"/>
          </a:xfrm>
          <a:prstGeom prst="line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93E628CA-0D8B-44E5-925F-705F6A7D23D1}"/>
              </a:ext>
            </a:extLst>
          </p:cNvPr>
          <p:cNvSpPr>
            <a:spLocks noGrp="1"/>
          </p:cNvSpPr>
          <p:nvPr/>
        </p:nvSpPr>
        <p:spPr>
          <a:xfrm>
            <a:off x="9858375" y="3000375"/>
            <a:ext cx="361950" cy="28575"/>
          </a:xfrm>
          <a:prstGeom prst="line">
            <a:avLst/>
          </a:prstGeom>
          <a:solidFill>
            <a:srgbClr val="438A5E"/>
          </a:solidFill>
          <a:ln w="0">
            <a:noFill/>
          </a:ln>
        </p:spPr>
      </p:sp>
      <p:sp>
        <p:nv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7265F74A-48A9-4CD5-8D5C-1FB3E264A3FE}"/>
              </a:ext>
            </a:extLst>
          </p:cNvPr>
          <p:cNvSpPr>
            <a:spLocks noGrp="1"/>
          </p:cNvSpPr>
          <p:nvPr/>
        </p:nvSpPr>
        <p:spPr>
          <a:xfrm>
            <a:off x="7381875" y="3667125"/>
            <a:ext cx="361950" cy="28575"/>
          </a:xfrm>
          <a:prstGeom prst="line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BF9D208B-AA5A-404F-89F2-DC13D63EC892}"/>
              </a:ext>
            </a:extLst>
          </p:cNvPr>
          <p:cNvSpPr>
            <a:spLocks noGrp="1"/>
          </p:cNvSpPr>
          <p:nvPr/>
        </p:nvSpPr>
        <p:spPr>
          <a:xfrm>
            <a:off x="7877175" y="3667125"/>
            <a:ext cx="361950" cy="28575"/>
          </a:xfrm>
          <a:prstGeom prst="line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1378F438-E893-4D56-9921-3777574FC6EB}"/>
              </a:ext>
            </a:extLst>
          </p:cNvPr>
          <p:cNvSpPr>
            <a:spLocks noGrp="1"/>
          </p:cNvSpPr>
          <p:nvPr/>
        </p:nvSpPr>
        <p:spPr>
          <a:xfrm>
            <a:off x="8372475" y="3667125"/>
            <a:ext cx="361950" cy="28575"/>
          </a:xfrm>
          <a:prstGeom prst="line">
            <a:avLst/>
          </a:prstGeom>
          <a:solidFill>
            <a:srgbClr val="438A5E"/>
          </a:solidFill>
          <a:ln w="0">
            <a:noFill/>
          </a:ln>
        </p:spPr>
      </p:sp>
      <p:sp>
        <p:nv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D5B4D0D0-A268-4A1B-95B5-6D2189C0B2D6}"/>
              </a:ext>
            </a:extLst>
          </p:cNvPr>
          <p:cNvSpPr>
            <a:spLocks noGrp="1"/>
          </p:cNvSpPr>
          <p:nvPr/>
        </p:nvSpPr>
        <p:spPr>
          <a:xfrm>
            <a:off x="8867775" y="3667125"/>
            <a:ext cx="361950" cy="28575"/>
          </a:xfrm>
          <a:prstGeom prst="line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F741C4FA-5911-4BA8-A4CA-5DB5655969AD}"/>
              </a:ext>
            </a:extLst>
          </p:cNvPr>
          <p:cNvSpPr>
            <a:spLocks noGrp="1"/>
          </p:cNvSpPr>
          <p:nvPr/>
        </p:nvSpPr>
        <p:spPr>
          <a:xfrm>
            <a:off x="9363075" y="3667125"/>
            <a:ext cx="361950" cy="28575"/>
          </a:xfrm>
          <a:prstGeom prst="line">
            <a:avLst/>
          </a:prstGeom>
          <a:solidFill>
            <a:srgbClr val="176B87"/>
          </a:solidFill>
          <a:ln w="0">
            <a:noFill/>
          </a:ln>
        </p:spPr>
      </p:sp>
      <p:sp>
        <p:nv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972A18AC-D7FA-4E2A-A1F6-D92D516914C2}"/>
              </a:ext>
            </a:extLst>
          </p:cNvPr>
          <p:cNvSpPr>
            <a:spLocks noGrp="1"/>
          </p:cNvSpPr>
          <p:nvPr/>
        </p:nvSpPr>
        <p:spPr>
          <a:xfrm>
            <a:off x="9858375" y="3667125"/>
            <a:ext cx="361950" cy="28575"/>
          </a:xfrm>
          <a:prstGeom prst="line">
            <a:avLst/>
          </a:prstGeom>
          <a:solidFill>
            <a:srgbClr val="438A5E"/>
          </a:solidFill>
          <a:ln w="0">
            <a:noFill/>
          </a:ln>
        </p:spPr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2C6B9DE-919A-4E21-ACAC-C4A88DF57CBB}"/>
              </a:ext>
            </a:extLst>
          </p:cNvPr>
          <p:cNvSpPr>
            <a:spLocks noGrp="1"/>
          </p:cNvSpPr>
          <p:nvPr/>
        </p:nvSpPr>
        <p:spPr>
          <a:xfrm>
            <a:off x="7620000" y="4905375"/>
            <a:ext cx="2476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ctr">
              <a:defRPr sz="14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rPr>
              <a:t>волокна / талшықтар</a:t>
            </a:r>
          </a:p>
        </p:txBody>
      </p:sp>
    </p:spTree>
    <p:extLst>
      <p:ext uri="{BB962C8B-B14F-4D97-AF65-F5344CB8AC3E}">
        <p14:creationId xmlns:p14="http://schemas.microsoft.com/office/powerpoint/2010/main" val="3483454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1E20DA2-4BEF-45C1-86C9-F9DB7C8B2DA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8828C82-FA6C-42EC-A754-0290047117EA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35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DDB0AF7-FEAF-4138-9800-4EF26D33DC20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Жол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жөндеуге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арналған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бетондар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2C69705-FF94-48C8-872C-31D1DBBAADFA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F29B777-F37E-429F-8D61-9CC891C7266B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F9028EA-F849-47CB-8187-59FB0CB2B0B6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ABD8CA6-AD78-4B0A-8286-14ACA315DA11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6FDBB40-391D-4ACA-B900-1A8953701F01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Должны совместно работать с существующим бетоном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Важны ранняя прочность и ограниченная усадка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Адгезия зависит от подготовки поверхности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Ускорение твердения не отменяет уход и контроль температуры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6ABA312-8252-4AD0-9EC5-5F1EDD61EB1F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Бар бетонмен бірлесіп жұмыс істеуі тиіс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Ерте беріктік пен шектеулі шөгу маңызды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Адгезия бет дайындығына тәуелді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Қатаюды жеделдету күтім мен температура бақылауын жоймайды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E4D2635-A2D9-4981-B001-585FBE86ECBD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5886E7E2-0638-43D5-BAD2-F9B6D49A7195}"/>
              </a:ext>
            </a:extLst>
          </p:cNvPr>
          <p:cNvSpPr>
            <a:spLocks noGrp="1"/>
          </p:cNvSpPr>
          <p:nvPr/>
        </p:nvSpPr>
        <p:spPr>
          <a:xfrm>
            <a:off x="7000875" y="4762500"/>
            <a:ext cx="1225550" cy="590550"/>
          </a:xfrm>
          <a:prstGeom prst="roundRect">
            <a:avLst>
              <a:gd name="adj" fmla="val 12903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4B89137-23EA-4A54-83C8-F452C42B5447}"/>
              </a:ext>
            </a:extLst>
          </p:cNvPr>
          <p:cNvSpPr>
            <a:spLocks noGrp="1"/>
          </p:cNvSpPr>
          <p:nvPr/>
        </p:nvSpPr>
        <p:spPr>
          <a:xfrm>
            <a:off x="7048500" y="4829175"/>
            <a:ext cx="11303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99377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ПОДГОТОВКА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ДАЙЫНДАУ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C3912109-2EBE-4ED7-903E-B7921C3897E1}"/>
              </a:ext>
            </a:extLst>
          </p:cNvPr>
          <p:cNvSpPr>
            <a:spLocks noGrp="1"/>
          </p:cNvSpPr>
          <p:nvPr/>
        </p:nvSpPr>
        <p:spPr>
          <a:xfrm>
            <a:off x="8245475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847EB92B-5491-497C-9D38-CF3977701044}"/>
              </a:ext>
            </a:extLst>
          </p:cNvPr>
          <p:cNvSpPr>
            <a:spLocks noGrp="1"/>
          </p:cNvSpPr>
          <p:nvPr/>
        </p:nvSpPr>
        <p:spPr>
          <a:xfrm>
            <a:off x="8340725" y="4762500"/>
            <a:ext cx="1225550" cy="590550"/>
          </a:xfrm>
          <a:prstGeom prst="roundRect">
            <a:avLst>
              <a:gd name="adj" fmla="val 12903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AD5A603-5406-447D-999D-9E9984CFFC3C}"/>
              </a:ext>
            </a:extLst>
          </p:cNvPr>
          <p:cNvSpPr>
            <a:spLocks noGrp="1"/>
          </p:cNvSpPr>
          <p:nvPr/>
        </p:nvSpPr>
        <p:spPr>
          <a:xfrm>
            <a:off x="8388350" y="4829175"/>
            <a:ext cx="11303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89997" lnSpcReduction="2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РЕМСОСТАВ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ЖӨНДЕУ ҚҰРАМЫ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0C5ABD79-5BAA-42F0-9DE0-9DD69BB22B86}"/>
              </a:ext>
            </a:extLst>
          </p:cNvPr>
          <p:cNvSpPr>
            <a:spLocks noGrp="1"/>
          </p:cNvSpPr>
          <p:nvPr/>
        </p:nvSpPr>
        <p:spPr>
          <a:xfrm>
            <a:off x="9585325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2C21D1E5-E5A6-4849-9016-20230A5480E8}"/>
              </a:ext>
            </a:extLst>
          </p:cNvPr>
          <p:cNvSpPr>
            <a:spLocks noGrp="1"/>
          </p:cNvSpPr>
          <p:nvPr/>
        </p:nvSpPr>
        <p:spPr>
          <a:xfrm>
            <a:off x="9680575" y="4762500"/>
            <a:ext cx="1225550" cy="590550"/>
          </a:xfrm>
          <a:prstGeom prst="roundRect">
            <a:avLst>
              <a:gd name="adj" fmla="val 12903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9441498-ACFD-4A73-8C99-5213B71E8076}"/>
              </a:ext>
            </a:extLst>
          </p:cNvPr>
          <p:cNvSpPr>
            <a:spLocks noGrp="1"/>
          </p:cNvSpPr>
          <p:nvPr/>
        </p:nvSpPr>
        <p:spPr>
          <a:xfrm>
            <a:off x="9728200" y="4829175"/>
            <a:ext cx="11303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УХОД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КҮТІМ</a:t>
            </a:r>
          </a:p>
        </p:txBody>
      </p:sp>
    </p:spTree>
    <p:extLst>
      <p:ext uri="{BB962C8B-B14F-4D97-AF65-F5344CB8AC3E}">
        <p14:creationId xmlns:p14="http://schemas.microsoft.com/office/powerpoint/2010/main" val="17291532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DF36D187-E576-4F08-B2FB-572639E49A5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D4795ED-75FF-47E7-94ED-7B9BD48C2CB8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A0C2B07-78D2-4C64-897C-B5D64D57C312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36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9C38420-A74B-460B-ADE6-DF2061C631A4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Арнайы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бетонды</a:t>
            </a:r>
            <a:r>
              <a:rPr lang="ru-RU" sz="280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ru-RU" sz="2800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таңдау</a:t>
            </a:r>
            <a:endParaRPr lang="ru-RU" sz="280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12D7983-7176-4815-8BB6-B286254234B9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06680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5212753-6360-4CAD-B1CA-3B8D1180572B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1DFBDD8-0299-41AD-89EB-F625F2F6D88A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B418D6F-BAB3-485A-A090-7DB5E8920010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063FCFD-02A7-41C1-8C36-90E1AC62CF3E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Сначала определяют воздействие и функцию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Затем назначают измеряемое свойство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Подбирают структуру, компоненты и технологию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Выбор подтверждают испытаниями и производственным контролем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C571E40-3CD2-422A-877A-119B9D39C362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Алдымен әсер мен қызмет анықталады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Содан кейін өлшенетін қасиет белгіленеді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Құрылым, компоненттер және технология таңдалады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Таңдау сынақтар және өндірістік бақылаумен расталады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73554E3-4F62-4934-8C9B-7CEDD18585EC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8A7A18E1-9B61-4670-91BD-887F71F99D35}"/>
              </a:ext>
            </a:extLst>
          </p:cNvPr>
          <p:cNvSpPr>
            <a:spLocks noGrp="1"/>
          </p:cNvSpPr>
          <p:nvPr/>
        </p:nvSpPr>
        <p:spPr>
          <a:xfrm>
            <a:off x="7000875" y="4762500"/>
            <a:ext cx="890588" cy="590550"/>
          </a:xfrm>
          <a:prstGeom prst="roundRect">
            <a:avLst>
              <a:gd name="adj" fmla="val 12903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0284942-00D9-4F48-989D-3F7133DDCFC3}"/>
              </a:ext>
            </a:extLst>
          </p:cNvPr>
          <p:cNvSpPr>
            <a:spLocks noGrp="1"/>
          </p:cNvSpPr>
          <p:nvPr/>
        </p:nvSpPr>
        <p:spPr>
          <a:xfrm>
            <a:off x="7048500" y="4829175"/>
            <a:ext cx="795338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89074" lnSpcReduction="2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ВОЗДЕЙСТВИЕ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ӘСЕР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772D4213-3FE5-4698-B722-0623ACA158BA}"/>
              </a:ext>
            </a:extLst>
          </p:cNvPr>
          <p:cNvSpPr>
            <a:spLocks noGrp="1"/>
          </p:cNvSpPr>
          <p:nvPr/>
        </p:nvSpPr>
        <p:spPr>
          <a:xfrm>
            <a:off x="7910513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43FC7952-7C5B-4380-B270-5D9CD0D953BC}"/>
              </a:ext>
            </a:extLst>
          </p:cNvPr>
          <p:cNvSpPr>
            <a:spLocks noGrp="1"/>
          </p:cNvSpPr>
          <p:nvPr/>
        </p:nvSpPr>
        <p:spPr>
          <a:xfrm>
            <a:off x="8005763" y="4762500"/>
            <a:ext cx="890588" cy="590550"/>
          </a:xfrm>
          <a:prstGeom prst="roundRect">
            <a:avLst>
              <a:gd name="adj" fmla="val 12903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1F582C4-C768-42BC-B852-C1A6F016DB4E}"/>
              </a:ext>
            </a:extLst>
          </p:cNvPr>
          <p:cNvSpPr>
            <a:spLocks noGrp="1"/>
          </p:cNvSpPr>
          <p:nvPr/>
        </p:nvSpPr>
        <p:spPr>
          <a:xfrm>
            <a:off x="8053388" y="4829175"/>
            <a:ext cx="795338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88223" lnSpcReduction="2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СВОЙСТВО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ҚАСИЕТ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59ADF910-3048-4BCF-8919-6984922B1391}"/>
              </a:ext>
            </a:extLst>
          </p:cNvPr>
          <p:cNvSpPr>
            <a:spLocks noGrp="1"/>
          </p:cNvSpPr>
          <p:nvPr/>
        </p:nvSpPr>
        <p:spPr>
          <a:xfrm>
            <a:off x="8915400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71F78F8B-6455-4540-ADC0-5E54298684E9}"/>
              </a:ext>
            </a:extLst>
          </p:cNvPr>
          <p:cNvSpPr>
            <a:spLocks noGrp="1"/>
          </p:cNvSpPr>
          <p:nvPr/>
        </p:nvSpPr>
        <p:spPr>
          <a:xfrm>
            <a:off x="9010650" y="4762500"/>
            <a:ext cx="890588" cy="590550"/>
          </a:xfrm>
          <a:prstGeom prst="roundRect">
            <a:avLst>
              <a:gd name="adj" fmla="val 12903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F15F5DB-197E-4529-86AD-B0D141447A2C}"/>
              </a:ext>
            </a:extLst>
          </p:cNvPr>
          <p:cNvSpPr>
            <a:spLocks noGrp="1"/>
          </p:cNvSpPr>
          <p:nvPr/>
        </p:nvSpPr>
        <p:spPr>
          <a:xfrm>
            <a:off x="9058275" y="4829175"/>
            <a:ext cx="795338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СОСТАВ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ҚҰРАМ</a:t>
            </a:r>
          </a:p>
        </p:txBody>
      </p:sp>
      <p:sp>
        <p:nvSpPr>
          <p:cNvPr id="20" name="Шеврон 19">
            <a:extLst>
              <a:ext uri="{FF2B5EF4-FFF2-40B4-BE49-F238E27FC236}">
                <a16:creationId xmlns:a16="http://schemas.microsoft.com/office/drawing/2014/main" id="{3A64C2C0-DACC-4E8E-8556-19C2DBFDA309}"/>
              </a:ext>
            </a:extLst>
          </p:cNvPr>
          <p:cNvSpPr>
            <a:spLocks noGrp="1"/>
          </p:cNvSpPr>
          <p:nvPr/>
        </p:nvSpPr>
        <p:spPr>
          <a:xfrm>
            <a:off x="9920288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608CEAB3-BEF5-4F4B-8EB9-CAAB46855F7F}"/>
              </a:ext>
            </a:extLst>
          </p:cNvPr>
          <p:cNvSpPr>
            <a:spLocks noGrp="1"/>
          </p:cNvSpPr>
          <p:nvPr/>
        </p:nvSpPr>
        <p:spPr>
          <a:xfrm>
            <a:off x="10015538" y="4762500"/>
            <a:ext cx="890588" cy="590550"/>
          </a:xfrm>
          <a:prstGeom prst="roundRect">
            <a:avLst>
              <a:gd name="adj" fmla="val 12903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94DD0B6-86C3-4C00-AB24-FDA9D4A21A39}"/>
              </a:ext>
            </a:extLst>
          </p:cNvPr>
          <p:cNvSpPr>
            <a:spLocks noGrp="1"/>
          </p:cNvSpPr>
          <p:nvPr/>
        </p:nvSpPr>
        <p:spPr>
          <a:xfrm>
            <a:off x="10063163" y="4829175"/>
            <a:ext cx="795338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90523" lnSpcReduction="2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КОНТРОЛЬ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БАҚЫЛАУ</a:t>
            </a:r>
          </a:p>
        </p:txBody>
      </p:sp>
    </p:spTree>
    <p:extLst>
      <p:ext uri="{BB962C8B-B14F-4D97-AF65-F5344CB8AC3E}">
        <p14:creationId xmlns:p14="http://schemas.microsoft.com/office/powerpoint/2010/main" val="9023097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9C22A1D-FDD3-48EC-8501-70213B1AF88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C153BF4-4C38-41F7-BDE6-A2A57F0780BC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37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AB29C2F-5959-4386-9F41-DF80D513A784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832399-5674-45CC-B2D4-DB2F6B756D86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B1728FE-18F5-454A-8996-9E7F14A319CD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AC005A9-99F9-44F3-BC29-4F5C500888E4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Назначение задаёт требования к бетону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Состав формирует потенциальную структуру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Технология превращает состав в реальный материал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Уход и контроль определяют достижение проектных свойств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D2201F2-F48E-4915-93C8-0CB12FDC8CA4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Мақсат бетонға қойылатын талаптарды белгілейді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Құрам ықтимал құрылымды қалыптастырады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Технология құрамды нақты материалға айналдырады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Күтім мен бақылау жобалық қасиеттерге жетуді анықтайды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1270272-03D3-4111-B73F-C40DF9384BAB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369FFDBF-DF60-4673-9CB3-51ECBE8A73C2}"/>
              </a:ext>
            </a:extLst>
          </p:cNvPr>
          <p:cNvSpPr>
            <a:spLocks noGrp="1"/>
          </p:cNvSpPr>
          <p:nvPr/>
        </p:nvSpPr>
        <p:spPr>
          <a:xfrm>
            <a:off x="7000875" y="4762500"/>
            <a:ext cx="890588" cy="590550"/>
          </a:xfrm>
          <a:prstGeom prst="roundRect">
            <a:avLst>
              <a:gd name="adj" fmla="val 12903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A11B77-88AC-45B3-A3CC-D05A02719972}"/>
              </a:ext>
            </a:extLst>
          </p:cNvPr>
          <p:cNvSpPr>
            <a:spLocks noGrp="1"/>
          </p:cNvSpPr>
          <p:nvPr/>
        </p:nvSpPr>
        <p:spPr>
          <a:xfrm>
            <a:off x="7048500" y="4829175"/>
            <a:ext cx="795338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89074" lnSpcReduction="2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НАЗНАЧЕНИЕ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МАҚСАТ</a:t>
            </a:r>
          </a:p>
        </p:txBody>
      </p:sp>
      <p:sp>
        <p:nvSpPr>
          <p:cNvPr id="14" name="Шеврон 13">
            <a:extLst>
              <a:ext uri="{FF2B5EF4-FFF2-40B4-BE49-F238E27FC236}">
                <a16:creationId xmlns:a16="http://schemas.microsoft.com/office/drawing/2014/main" id="{5038C4CD-AA8A-4B66-BF32-20E7B2F2E756}"/>
              </a:ext>
            </a:extLst>
          </p:cNvPr>
          <p:cNvSpPr>
            <a:spLocks noGrp="1"/>
          </p:cNvSpPr>
          <p:nvPr/>
        </p:nvSpPr>
        <p:spPr>
          <a:xfrm>
            <a:off x="7910513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683D7921-D708-47A1-8D3B-A8A8EE21B3A5}"/>
              </a:ext>
            </a:extLst>
          </p:cNvPr>
          <p:cNvSpPr>
            <a:spLocks noGrp="1"/>
          </p:cNvSpPr>
          <p:nvPr/>
        </p:nvSpPr>
        <p:spPr>
          <a:xfrm>
            <a:off x="8005763" y="4762500"/>
            <a:ext cx="890588" cy="590550"/>
          </a:xfrm>
          <a:prstGeom prst="roundRect">
            <a:avLst>
              <a:gd name="adj" fmla="val 12903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B9E6BB6-D11C-4631-A7CE-0A112012F5A5}"/>
              </a:ext>
            </a:extLst>
          </p:cNvPr>
          <p:cNvSpPr>
            <a:spLocks noGrp="1"/>
          </p:cNvSpPr>
          <p:nvPr/>
        </p:nvSpPr>
        <p:spPr>
          <a:xfrm>
            <a:off x="8053388" y="4829175"/>
            <a:ext cx="795338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СОСТАВ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ҚҰРАМ</a:t>
            </a:r>
          </a:p>
        </p:txBody>
      </p:sp>
      <p:sp>
        <p:nvSpPr>
          <p:cNvPr id="17" name="Шеврон 16">
            <a:extLst>
              <a:ext uri="{FF2B5EF4-FFF2-40B4-BE49-F238E27FC236}">
                <a16:creationId xmlns:a16="http://schemas.microsoft.com/office/drawing/2014/main" id="{D1B1C50D-9CEE-44AD-A885-FCCC1FC4704C}"/>
              </a:ext>
            </a:extLst>
          </p:cNvPr>
          <p:cNvSpPr>
            <a:spLocks noGrp="1"/>
          </p:cNvSpPr>
          <p:nvPr/>
        </p:nvSpPr>
        <p:spPr>
          <a:xfrm>
            <a:off x="8915400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0079DA21-F00E-441C-9AB1-8793D6B8BCB0}"/>
              </a:ext>
            </a:extLst>
          </p:cNvPr>
          <p:cNvSpPr>
            <a:spLocks noGrp="1"/>
          </p:cNvSpPr>
          <p:nvPr/>
        </p:nvSpPr>
        <p:spPr>
          <a:xfrm>
            <a:off x="9010650" y="4762500"/>
            <a:ext cx="890588" cy="590550"/>
          </a:xfrm>
          <a:prstGeom prst="roundRect">
            <a:avLst>
              <a:gd name="adj" fmla="val 12903"/>
            </a:avLst>
          </a:prstGeom>
          <a:solidFill>
            <a:srgbClr val="123047"/>
          </a:solidFill>
          <a:ln w="0">
            <a:noFill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BBA2255-68DC-4DE8-950E-97A9C8DBF04C}"/>
              </a:ext>
            </a:extLst>
          </p:cNvPr>
          <p:cNvSpPr>
            <a:spLocks noGrp="1"/>
          </p:cNvSpPr>
          <p:nvPr/>
        </p:nvSpPr>
        <p:spPr>
          <a:xfrm>
            <a:off x="9058275" y="4829175"/>
            <a:ext cx="795338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59690" lnSpcReduction="2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ТЕХНОЛОГИЯ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ТЕХНОЛОГИЯ</a:t>
            </a:r>
          </a:p>
        </p:txBody>
      </p:sp>
      <p:sp>
        <p:nvSpPr>
          <p:cNvPr id="20" name="Шеврон 19">
            <a:extLst>
              <a:ext uri="{FF2B5EF4-FFF2-40B4-BE49-F238E27FC236}">
                <a16:creationId xmlns:a16="http://schemas.microsoft.com/office/drawing/2014/main" id="{B0B5A0EB-FB2A-496C-A085-F8A5E297CE80}"/>
              </a:ext>
            </a:extLst>
          </p:cNvPr>
          <p:cNvSpPr>
            <a:spLocks noGrp="1"/>
          </p:cNvSpPr>
          <p:nvPr/>
        </p:nvSpPr>
        <p:spPr>
          <a:xfrm>
            <a:off x="9920288" y="4933950"/>
            <a:ext cx="76200" cy="247650"/>
          </a:xfrm>
          <a:prstGeom prst="chevron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BDE3170F-4B8D-4956-97F5-C3C0183F4FD9}"/>
              </a:ext>
            </a:extLst>
          </p:cNvPr>
          <p:cNvSpPr>
            <a:spLocks noGrp="1"/>
          </p:cNvSpPr>
          <p:nvPr/>
        </p:nvSpPr>
        <p:spPr>
          <a:xfrm>
            <a:off x="10015538" y="4762500"/>
            <a:ext cx="890588" cy="590550"/>
          </a:xfrm>
          <a:prstGeom prst="roundRect">
            <a:avLst>
              <a:gd name="adj" fmla="val 12903"/>
            </a:avLst>
          </a:prstGeom>
          <a:solidFill>
            <a:srgbClr val="176B87"/>
          </a:solidFill>
          <a:ln w="0">
            <a:noFill/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71CDC77-976C-49E2-8C92-16A556FA4599}"/>
              </a:ext>
            </a:extLst>
          </p:cNvPr>
          <p:cNvSpPr>
            <a:spLocks noGrp="1"/>
          </p:cNvSpPr>
          <p:nvPr/>
        </p:nvSpPr>
        <p:spPr>
          <a:xfrm>
            <a:off x="10063163" y="4829175"/>
            <a:ext cx="795338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 fontScale="83337" lnSpcReduction="1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СВОЙСТВА</a:t>
            </a:r>
          </a:p>
          <a:p>
            <a:pPr algn="ctr">
              <a:def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ҚАСИЕТТЕР</a:t>
            </a:r>
          </a:p>
        </p:txBody>
      </p:sp>
    </p:spTree>
    <p:extLst>
      <p:ext uri="{BB962C8B-B14F-4D97-AF65-F5344CB8AC3E}">
        <p14:creationId xmlns:p14="http://schemas.microsoft.com/office/powerpoint/2010/main" val="7065103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B5EDFBC-7BF3-4D19-B0B6-AB5702D58FF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A3D0980-7C3B-42F4-B509-BDA247E8C128}"/>
              </a:ext>
            </a:extLst>
          </p:cNvPr>
          <p:cNvSpPr>
            <a:spLocks noGrp="1"/>
          </p:cNvSpPr>
          <p:nvPr/>
        </p:nvSpPr>
        <p:spPr>
          <a:xfrm>
            <a:off x="552450" y="6381750"/>
            <a:ext cx="99060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 fontScale="95238"/>
          </a:bodyPr>
          <a:lstStyle/>
          <a:p>
            <a:pPr algn="l"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endParaRPr sz="1050" b="0" dirty="0">
              <a:solidFill>
                <a:srgbClr val="52606D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A894C78-D08E-4F34-AF8C-6CB42DDB918E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19125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r">
              <a:def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38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FB01A53-489B-45C6-82E9-F4CEA5F75851}"/>
              </a:ext>
            </a:extLst>
          </p:cNvPr>
          <p:cNvSpPr>
            <a:spLocks noGrp="1"/>
          </p:cNvSpPr>
          <p:nvPr/>
        </p:nvSpPr>
        <p:spPr>
          <a:xfrm>
            <a:off x="552450" y="209550"/>
            <a:ext cx="106680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2550" b="1">
                <a:solidFill>
                  <a:srgbClr val="123047"/>
                </a:solidFill>
                <a:latin typeface="Bitstream Charter"/>
                <a:ea typeface="Bitstream Charter"/>
                <a:cs typeface="Bitstream Charter"/>
              </a:defRPr>
            </a:pPr>
            <a:endParaRPr sz="2550" b="1" dirty="0">
              <a:solidFill>
                <a:srgbClr val="12304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1CE0E37-6A3C-420D-A59B-34D0E2788983}"/>
              </a:ext>
            </a:extLst>
          </p:cNvPr>
          <p:cNvSpPr>
            <a:spLocks noGrp="1"/>
          </p:cNvSpPr>
          <p:nvPr/>
        </p:nvSpPr>
        <p:spPr>
          <a:xfrm>
            <a:off x="552450" y="391886"/>
            <a:ext cx="10668000" cy="693964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500" b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Бақылау</a:t>
            </a:r>
            <a:r>
              <a:rPr sz="1500" b="0" dirty="0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1600" b="1" dirty="0" err="1">
                <a:solidFill>
                  <a:srgbClr val="176B87"/>
                </a:solidFill>
                <a:latin typeface="Bitstream Charter"/>
                <a:ea typeface="Bitstream Charter"/>
                <a:cs typeface="Bitstream Charter"/>
              </a:rPr>
              <a:t>сұрақтары</a:t>
            </a:r>
            <a:endParaRPr sz="1500" b="1" dirty="0">
              <a:solidFill>
                <a:srgbClr val="176B8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0FB1CEB-DB63-4EAD-B90A-1F5EB90D3D9A}"/>
              </a:ext>
            </a:extLst>
          </p:cNvPr>
          <p:cNvSpPr>
            <a:spLocks noGrp="1"/>
          </p:cNvSpPr>
          <p:nvPr/>
        </p:nvSpPr>
        <p:spPr>
          <a:xfrm>
            <a:off x="552450" y="1200150"/>
            <a:ext cx="10668000" cy="28575"/>
          </a:xfrm>
          <a:prstGeom prst="rect">
            <a:avLst/>
          </a:prstGeom>
          <a:solidFill>
            <a:srgbClr val="64CCC5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EFCA73B-149A-4CF2-862B-4014104FD8D0}"/>
              </a:ext>
            </a:extLst>
          </p:cNvPr>
          <p:cNvSpPr>
            <a:spLocks noGrp="1"/>
          </p:cNvSpPr>
          <p:nvPr/>
        </p:nvSpPr>
        <p:spPr>
          <a:xfrm>
            <a:off x="5905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D97745"/>
                </a:solidFill>
                <a:latin typeface="Bitstream Charter"/>
                <a:ea typeface="Bitstream Charter"/>
                <a:cs typeface="Bitstream Charter"/>
              </a:rPr>
              <a:t>РУССКИЙ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77918FC-0D4D-4A0F-8049-E74B7FF02235}"/>
              </a:ext>
            </a:extLst>
          </p:cNvPr>
          <p:cNvSpPr>
            <a:spLocks noGrp="1"/>
          </p:cNvSpPr>
          <p:nvPr/>
        </p:nvSpPr>
        <p:spPr>
          <a:xfrm>
            <a:off x="3752850" y="14097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t">
            <a:normAutofit/>
          </a:bodyPr>
          <a:lstStyle/>
          <a:p>
            <a:pPr algn="l">
              <a:def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438A5E"/>
                </a:solidFill>
                <a:latin typeface="Bitstream Charter"/>
                <a:ea typeface="Bitstream Charter"/>
                <a:cs typeface="Bitstream Charter"/>
              </a:rPr>
              <a:t>ҚАЗАҚША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420B0B2-8C71-4B9E-84DD-321230102EA0}"/>
              </a:ext>
            </a:extLst>
          </p:cNvPr>
          <p:cNvSpPr>
            <a:spLocks noGrp="1"/>
          </p:cNvSpPr>
          <p:nvPr/>
        </p:nvSpPr>
        <p:spPr>
          <a:xfrm>
            <a:off x="5524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Чем бетонная смесь отличается от бетона?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Как W/C влияет на структуру цементного камня?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Какие операции входят в технологию бетона?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Чем лёгкий бетон отличается от тяжёлого?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Как выбирают специальный бетон?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76C7757-C36E-4A93-8423-25320E41A0C7}"/>
              </a:ext>
            </a:extLst>
          </p:cNvPr>
          <p:cNvSpPr>
            <a:spLocks noGrp="1"/>
          </p:cNvSpPr>
          <p:nvPr/>
        </p:nvSpPr>
        <p:spPr>
          <a:xfrm>
            <a:off x="3714750" y="1752600"/>
            <a:ext cx="2952750" cy="262890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47625" rIns="66675" bIns="47625" anchor="t">
            <a:normAutofit/>
          </a:bodyPr>
          <a:lstStyle/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 қоспасының бетоннан айырмашылығы қандай?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W/C цемент тасының құрылымына қалай әсер етеді?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Бетон технологиясына қандай операциялар кіреді?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Жеңіл бетон ауыр бетоннан несімен ерекшеленеді?</a:t>
            </a:r>
          </a:p>
          <a:p>
            <a:pPr marL="254000" indent="-127000">
              <a:spcAft>
                <a:spcPts val="420"/>
              </a:spcAft>
              <a:buChar char="•"/>
              <a:def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>
                <a:solidFill>
                  <a:srgbClr val="17212B"/>
                </a:solidFill>
                <a:latin typeface="Bitstream Charter"/>
                <a:ea typeface="Bitstream Charter"/>
                <a:cs typeface="Bitstream Charter"/>
              </a:rPr>
              <a:t>Арнайы бетон қалай таңдалады?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E87590B-8651-4CC3-B5BF-F6570B08945C}"/>
              </a:ext>
            </a:extLst>
          </p:cNvPr>
          <p:cNvSpPr>
            <a:spLocks noGrp="1"/>
          </p:cNvSpPr>
          <p:nvPr/>
        </p:nvSpPr>
        <p:spPr>
          <a:xfrm>
            <a:off x="3600450" y="1466850"/>
            <a:ext cx="19050" cy="3000375"/>
          </a:xfrm>
          <a:prstGeom prst="rect">
            <a:avLst/>
          </a:prstGeom>
          <a:solidFill>
            <a:srgbClr val="EAD7BB"/>
          </a:solidFill>
          <a:ln w="0">
            <a:noFill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9A2A136A-08E0-4D49-8B68-C812F4C75A0A}"/>
              </a:ext>
            </a:extLst>
          </p:cNvPr>
          <p:cNvSpPr>
            <a:spLocks noGrp="1"/>
          </p:cNvSpPr>
          <p:nvPr/>
        </p:nvSpPr>
        <p:spPr>
          <a:xfrm>
            <a:off x="7905750" y="2476500"/>
            <a:ext cx="2000250" cy="2000250"/>
          </a:xfrm>
          <a:prstGeom prst="ellipse">
            <a:avLst/>
          </a:prstGeom>
          <a:solidFill>
            <a:srgbClr val="D97745"/>
          </a:solidFill>
          <a:ln w="0">
            <a:noFill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8D345C6-BC7A-4085-A9E5-38E54C9F4207}"/>
              </a:ext>
            </a:extLst>
          </p:cNvPr>
          <p:cNvSpPr>
            <a:spLocks noGrp="1"/>
          </p:cNvSpPr>
          <p:nvPr/>
        </p:nvSpPr>
        <p:spPr>
          <a:xfrm>
            <a:off x="7905750" y="2476500"/>
            <a:ext cx="2000250" cy="2000250"/>
          </a:xfrm>
          <a:prstGeom prst="rect">
            <a:avLst/>
          </a:prstGeom>
          <a:noFill/>
          <a:ln w="0">
            <a:noFill/>
          </a:ln>
        </p:spPr>
        <p:txBody>
          <a:bodyPr wrap="square" lIns="66675" tIns="38100" rIns="66675" bIns="38100" anchor="ctr">
            <a:normAutofit/>
          </a:bodyPr>
          <a:lstStyle/>
          <a:p>
            <a:pPr algn="ctr">
              <a:defRPr sz="6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6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4205625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2372</Words>
  <Application>Microsoft Office PowerPoint</Application>
  <DocSecurity>0</DocSecurity>
  <PresentationFormat>Широкоэкранный</PresentationFormat>
  <Paragraphs>599</Paragraphs>
  <Slides>38</Slides>
  <Notes>38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2" baseType="lpstr">
      <vt:lpstr>Aptos</vt:lpstr>
      <vt:lpstr>Arial Rounded MT Bold</vt:lpstr>
      <vt:lpstr>Bitstream Charter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Анар Бакирбаева</cp:lastModifiedBy>
  <cp:revision>5</cp:revision>
  <dcterms:created xsi:type="dcterms:W3CDTF">2026-10-07T04:49:36Z</dcterms:created>
  <dcterms:modified xsi:type="dcterms:W3CDTF">2026-10-08T02:39:23Z</dcterms:modified>
</cp:coreProperties>
</file>